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3" r:id="rId2"/>
  </p:sldMasterIdLst>
  <p:notesMasterIdLst>
    <p:notesMasterId r:id="rId39"/>
  </p:notesMasterIdLst>
  <p:sldIdLst>
    <p:sldId id="259" r:id="rId3"/>
    <p:sldId id="260" r:id="rId4"/>
    <p:sldId id="288" r:id="rId5"/>
    <p:sldId id="289" r:id="rId6"/>
    <p:sldId id="286" r:id="rId7"/>
    <p:sldId id="282" r:id="rId8"/>
    <p:sldId id="298" r:id="rId9"/>
    <p:sldId id="294" r:id="rId10"/>
    <p:sldId id="295" r:id="rId11"/>
    <p:sldId id="296" r:id="rId12"/>
    <p:sldId id="297" r:id="rId13"/>
    <p:sldId id="261" r:id="rId14"/>
    <p:sldId id="302" r:id="rId15"/>
    <p:sldId id="303" r:id="rId16"/>
    <p:sldId id="304" r:id="rId17"/>
    <p:sldId id="305" r:id="rId18"/>
    <p:sldId id="258" r:id="rId19"/>
    <p:sldId id="268" r:id="rId20"/>
    <p:sldId id="267" r:id="rId21"/>
    <p:sldId id="269" r:id="rId22"/>
    <p:sldId id="271" r:id="rId23"/>
    <p:sldId id="275" r:id="rId24"/>
    <p:sldId id="273" r:id="rId25"/>
    <p:sldId id="274" r:id="rId26"/>
    <p:sldId id="270" r:id="rId27"/>
    <p:sldId id="272" r:id="rId28"/>
    <p:sldId id="276" r:id="rId29"/>
    <p:sldId id="285" r:id="rId30"/>
    <p:sldId id="299" r:id="rId31"/>
    <p:sldId id="318" r:id="rId32"/>
    <p:sldId id="317" r:id="rId33"/>
    <p:sldId id="313" r:id="rId34"/>
    <p:sldId id="315" r:id="rId35"/>
    <p:sldId id="314" r:id="rId36"/>
    <p:sldId id="316" r:id="rId37"/>
    <p:sldId id="310"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33F"/>
    <a:srgbClr val="DC2E8C"/>
    <a:srgbClr val="C7352E"/>
    <a:srgbClr val="FF870F"/>
    <a:srgbClr val="43C733"/>
    <a:srgbClr val="48DCCD"/>
    <a:srgbClr val="56E2A6"/>
    <a:srgbClr val="31DC85"/>
    <a:srgbClr val="50DC9E"/>
    <a:srgbClr val="7E3DB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76" autoAdjust="0"/>
    <p:restoredTop sz="98738" autoAdjust="0"/>
  </p:normalViewPr>
  <p:slideViewPr>
    <p:cSldViewPr snapToGrid="0" snapToObjects="1">
      <p:cViewPr>
        <p:scale>
          <a:sx n="108" d="100"/>
          <a:sy n="108" d="100"/>
        </p:scale>
        <p:origin x="-80"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7D53A2-06A2-C84D-AFD1-BEA017DD596C}" type="datetimeFigureOut">
              <a:rPr lang="en-US" smtClean="0"/>
              <a:t>7/30/14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F5B45F-7C91-9A4B-A8DF-AC861F047786}" type="slidenum">
              <a:rPr lang="en-US" smtClean="0"/>
              <a:t>‹#›</a:t>
            </a:fld>
            <a:endParaRPr lang="en-US"/>
          </a:p>
        </p:txBody>
      </p:sp>
    </p:spTree>
    <p:extLst>
      <p:ext uri="{BB962C8B-B14F-4D97-AF65-F5344CB8AC3E}">
        <p14:creationId xmlns:p14="http://schemas.microsoft.com/office/powerpoint/2010/main" val="6177101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sure to</a:t>
            </a:r>
            <a:r>
              <a:rPr lang="en-US" baseline="0" dirty="0" smtClean="0"/>
              <a:t> complete a verbal introduction accompanying this intro slide, such as: “Today we will be learning about cells, they are the smallest units of all living things on earth that perform all of the basic functions of life!”</a:t>
            </a:r>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1</a:t>
            </a:fld>
            <a:endParaRPr lang="en-US"/>
          </a:p>
        </p:txBody>
      </p:sp>
    </p:spTree>
    <p:extLst>
      <p:ext uri="{BB962C8B-B14F-4D97-AF65-F5344CB8AC3E}">
        <p14:creationId xmlns:p14="http://schemas.microsoft.com/office/powerpoint/2010/main" val="1538605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bones are always working to ‘refresh’ so to speak. Even though your bones stop growing larger when you get older, they are still working to replace bone tissue in order to keep them strong and fresh. There are two types of cells that work on this process (osteoclasts breaks down bone tissue and osteoblasts make new bone tissue).</a:t>
            </a:r>
            <a:r>
              <a:rPr lang="en-US" baseline="0" dirty="0" smtClean="0"/>
              <a:t> They work together to keep the bones healthy and strong. Most of the adult skeleton is completely replaced about every 10 years. </a:t>
            </a:r>
          </a:p>
          <a:p>
            <a:pPr marL="171450" indent="-171450">
              <a:buFont typeface="Wingdings" charset="0"/>
              <a:buChar char="à"/>
            </a:pPr>
            <a:r>
              <a:rPr lang="en-US" baseline="0" dirty="0" smtClean="0">
                <a:sym typeface="Wingdings"/>
              </a:rPr>
              <a:t>Often times children think about bones the same way they do fingernails because they are both hard tissue. However, they are not similar. Nails are a layered protein that the body makes and will just keep growing until they are trimmed. The nail part that you can see is not alive. Bones, however, are living. </a:t>
            </a:r>
          </a:p>
          <a:p>
            <a:pPr marL="171450" indent="-171450">
              <a:buFont typeface="Wingdings" charset="0"/>
              <a:buChar char="à"/>
            </a:pPr>
            <a:r>
              <a:rPr lang="en-US" baseline="0" dirty="0" smtClean="0">
                <a:sym typeface="Wingdings"/>
              </a:rPr>
              <a:t>To give them an idea of how bones are living, you can let them know that their teeth are bones!</a:t>
            </a:r>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10</a:t>
            </a:fld>
            <a:endParaRPr lang="en-US"/>
          </a:p>
        </p:txBody>
      </p:sp>
    </p:spTree>
    <p:extLst>
      <p:ext uri="{BB962C8B-B14F-4D97-AF65-F5344CB8AC3E}">
        <p14:creationId xmlns:p14="http://schemas.microsoft.com/office/powerpoint/2010/main" val="549460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 veins appear</a:t>
            </a:r>
            <a:r>
              <a:rPr lang="en-US" baseline="0" dirty="0" smtClean="0"/>
              <a:t> blue when blood is red? Is oxygenated blood a different color from deoxygenated blood? The answer is that blood is a slightly different color when it is </a:t>
            </a:r>
            <a:r>
              <a:rPr lang="en-US" baseline="0" dirty="0" err="1" smtClean="0"/>
              <a:t>carying</a:t>
            </a:r>
            <a:r>
              <a:rPr lang="en-US" baseline="0" dirty="0" smtClean="0"/>
              <a:t> oxygen versus when it is not. However, it is not as different as red and blue. Oxygenated blood is bright red whereas deoxygenated blood is more of a dark red (not blue). Your veins look blue because they are close to the surface of your skin. A thin layer of skin scatters blue light which is the same phenomenon that causes the sky to look blue. (Air particles in the sky scatter blue light).</a:t>
            </a:r>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11</a:t>
            </a:fld>
            <a:endParaRPr lang="en-US"/>
          </a:p>
        </p:txBody>
      </p:sp>
    </p:spTree>
    <p:extLst>
      <p:ext uri="{BB962C8B-B14F-4D97-AF65-F5344CB8AC3E}">
        <p14:creationId xmlns:p14="http://schemas.microsoft.com/office/powerpoint/2010/main" val="3505245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12</a:t>
            </a:fld>
            <a:endParaRPr lang="en-US"/>
          </a:p>
        </p:txBody>
      </p:sp>
    </p:spTree>
    <p:extLst>
      <p:ext uri="{BB962C8B-B14F-4D97-AF65-F5344CB8AC3E}">
        <p14:creationId xmlns:p14="http://schemas.microsoft.com/office/powerpoint/2010/main" val="3772145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a:t>
            </a:r>
            <a:r>
              <a:rPr lang="en-US" baseline="0" dirty="0" smtClean="0"/>
              <a:t> are two main types of cells in nervous tissue. Neurons are the first that come to mind. They are the signal carriers and responders to stimulus. The other type of cell is kind of like a special connective tissue for the nervous system.  These cells are called glial cells. They do not conduct signals but instead support, nourish, and protect the neurons. There are many more glial cells than neurons in nervous tissue.</a:t>
            </a:r>
            <a:endParaRPr lang="en-US" dirty="0" smtClean="0"/>
          </a:p>
          <a:p>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13</a:t>
            </a:fld>
            <a:endParaRPr lang="en-US"/>
          </a:p>
        </p:txBody>
      </p:sp>
    </p:spTree>
    <p:extLst>
      <p:ext uri="{BB962C8B-B14F-4D97-AF65-F5344CB8AC3E}">
        <p14:creationId xmlns:p14="http://schemas.microsoft.com/office/powerpoint/2010/main" val="347194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Explain to the students</a:t>
            </a:r>
            <a:r>
              <a:rPr lang="en-US" b="0" baseline="0" dirty="0" smtClean="0"/>
              <a:t> that you will be going inside of an animal cell. Make it clear that animal cells include everything that is not considered a plant, even us! Briefly read over the names of the organelles that you will be covering and let them know that you will be explaining each organelle following this cell. Make sure that they understand how organelles are to a cell what organs are to us, they are the parts that work together to keep us alive.</a:t>
            </a:r>
            <a:endParaRPr lang="en-US" b="0" dirty="0"/>
          </a:p>
        </p:txBody>
      </p:sp>
      <p:sp>
        <p:nvSpPr>
          <p:cNvPr id="4" name="Slide Number Placeholder 3"/>
          <p:cNvSpPr>
            <a:spLocks noGrp="1"/>
          </p:cNvSpPr>
          <p:nvPr>
            <p:ph type="sldNum" sz="quarter" idx="10"/>
          </p:nvPr>
        </p:nvSpPr>
        <p:spPr/>
        <p:txBody>
          <a:bodyPr/>
          <a:lstStyle/>
          <a:p>
            <a:fld id="{EBF5B45F-7C91-9A4B-A8DF-AC861F047786}" type="slidenum">
              <a:rPr lang="en-US" smtClean="0"/>
              <a:t>17</a:t>
            </a:fld>
            <a:endParaRPr lang="en-US"/>
          </a:p>
        </p:txBody>
      </p:sp>
    </p:spTree>
    <p:extLst>
      <p:ext uri="{BB962C8B-B14F-4D97-AF65-F5344CB8AC3E}">
        <p14:creationId xmlns:p14="http://schemas.microsoft.com/office/powerpoint/2010/main" val="931719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18</a:t>
            </a:fld>
            <a:endParaRPr lang="en-US"/>
          </a:p>
        </p:txBody>
      </p:sp>
    </p:spTree>
    <p:extLst>
      <p:ext uri="{BB962C8B-B14F-4D97-AF65-F5344CB8AC3E}">
        <p14:creationId xmlns:p14="http://schemas.microsoft.com/office/powerpoint/2010/main" val="3447064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consistency of cytoplasm is difficult to understand. It has a lot of molecules dissolved</a:t>
            </a:r>
            <a:r>
              <a:rPr lang="en-US" baseline="0" dirty="0" smtClean="0"/>
              <a:t> in it which makes it pretty thick. The consistency is important because it allows molecules like proteins, sugars, and ATP (the energy carrier) to move around quickly, but it is still thick enough to keep organelles suspended. Smaller organelles (like lysosomes) move around a lot easier than larger ones (like the nucleus or endoplasmic reticulum). Some organelles are even held in place by fibers to keep them from moving. This helps the cell set up a network for moving materials around and compartmentalizing tasks.</a:t>
            </a:r>
            <a:endParaRPr lang="en-US" dirty="0" smtClean="0"/>
          </a:p>
        </p:txBody>
      </p:sp>
      <p:sp>
        <p:nvSpPr>
          <p:cNvPr id="4" name="Slide Number Placeholder 3"/>
          <p:cNvSpPr>
            <a:spLocks noGrp="1"/>
          </p:cNvSpPr>
          <p:nvPr>
            <p:ph type="sldNum" sz="quarter" idx="10"/>
          </p:nvPr>
        </p:nvSpPr>
        <p:spPr/>
        <p:txBody>
          <a:bodyPr/>
          <a:lstStyle/>
          <a:p>
            <a:fld id="{EBF5B45F-7C91-9A4B-A8DF-AC861F047786}" type="slidenum">
              <a:rPr lang="en-US" smtClean="0"/>
              <a:t>19</a:t>
            </a:fld>
            <a:endParaRPr lang="en-US"/>
          </a:p>
        </p:txBody>
      </p:sp>
    </p:spTree>
    <p:extLst>
      <p:ext uri="{BB962C8B-B14F-4D97-AF65-F5344CB8AC3E}">
        <p14:creationId xmlns:p14="http://schemas.microsoft.com/office/powerpoint/2010/main" val="1925586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20</a:t>
            </a:fld>
            <a:endParaRPr lang="en-US"/>
          </a:p>
        </p:txBody>
      </p:sp>
    </p:spTree>
    <p:extLst>
      <p:ext uri="{BB962C8B-B14F-4D97-AF65-F5344CB8AC3E}">
        <p14:creationId xmlns:p14="http://schemas.microsoft.com/office/powerpoint/2010/main" val="2004207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21</a:t>
            </a:fld>
            <a:endParaRPr lang="en-US"/>
          </a:p>
        </p:txBody>
      </p:sp>
    </p:spTree>
    <p:extLst>
      <p:ext uri="{BB962C8B-B14F-4D97-AF65-F5344CB8AC3E}">
        <p14:creationId xmlns:p14="http://schemas.microsoft.com/office/powerpoint/2010/main" val="3600228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a:t>
            </a:r>
            <a:r>
              <a:rPr lang="en-US" baseline="0" dirty="0" smtClean="0"/>
              <a:t> do ribosomes translate genetic information? mRNA (which is a copy of the DNA sent from the nucleus that the ribosome can read) goes to a ribosome where part of it is surrounded by the ribosome. The ribosome reads the mRNA three bits at a time. (These bits are one side of a base pair).  The ribosome matches a </a:t>
            </a:r>
            <a:r>
              <a:rPr lang="en-US" baseline="0" dirty="0" err="1" smtClean="0"/>
              <a:t>tRNA</a:t>
            </a:r>
            <a:r>
              <a:rPr lang="en-US" baseline="0" dirty="0" smtClean="0"/>
              <a:t> to the 3-bit that has a complementary 3-bit base pair.  This </a:t>
            </a:r>
            <a:r>
              <a:rPr lang="en-US" baseline="0" dirty="0" err="1" smtClean="0"/>
              <a:t>tRNA</a:t>
            </a:r>
            <a:r>
              <a:rPr lang="en-US" baseline="0" dirty="0" smtClean="0"/>
              <a:t> has an amino acid attached to it that the ribosome takes and hooks onto the next amino acid that is brought in.  It keeps reading the mRNA 3 bits at a time until it has finished and hooked all of the amino acids together in the right order. This chain of amino acids is the correct protein. There is a good animation for this on Wikipedia on the Ribosome page (Figure 6) http://</a:t>
            </a:r>
            <a:r>
              <a:rPr lang="en-US" baseline="0" dirty="0" err="1" smtClean="0"/>
              <a:t>en.wikipedia.org</a:t>
            </a:r>
            <a:r>
              <a:rPr lang="en-US" baseline="0" dirty="0" smtClean="0"/>
              <a:t>/wiki/Ribosome.</a:t>
            </a:r>
            <a:endParaRPr lang="en-US" dirty="0" smtClean="0"/>
          </a:p>
          <a:p>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22</a:t>
            </a:fld>
            <a:endParaRPr lang="en-US"/>
          </a:p>
        </p:txBody>
      </p:sp>
    </p:spTree>
    <p:extLst>
      <p:ext uri="{BB962C8B-B14F-4D97-AF65-F5344CB8AC3E}">
        <p14:creationId xmlns:p14="http://schemas.microsoft.com/office/powerpoint/2010/main" val="1208905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chain is to show where cells fall in regards to the building blocks of life. At the most basic level, atoms make up everything that is matter. Molecules are groups of atoms joined together. When you focus on living things, cells are the smallest unit of an organism that does all the processes required for life (like making proteins and using energy). We later break the cell down into different parts that work together, but the takeaway is that the kids understand about where cells fall in relation to atoms and molecules. </a:t>
            </a:r>
            <a:r>
              <a:rPr lang="en-US" dirty="0" smtClean="0"/>
              <a:t>Strongly</a:t>
            </a:r>
            <a:r>
              <a:rPr lang="en-US" baseline="0" dirty="0" smtClean="0"/>
              <a:t> discourage the notion that Atoms and Cells are the same. Make sure that students realize that cells are made from atoms and molecules but atoms and molecules are NOT made from cells. They also must understand that atoms make up every single substance on earth; living and nonliving, whereas cells only make up living organisms. </a:t>
            </a:r>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2</a:t>
            </a:fld>
            <a:endParaRPr lang="en-US"/>
          </a:p>
        </p:txBody>
      </p:sp>
    </p:spTree>
    <p:extLst>
      <p:ext uri="{BB962C8B-B14F-4D97-AF65-F5344CB8AC3E}">
        <p14:creationId xmlns:p14="http://schemas.microsoft.com/office/powerpoint/2010/main" val="2177467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23</a:t>
            </a:fld>
            <a:endParaRPr lang="en-US"/>
          </a:p>
        </p:txBody>
      </p:sp>
    </p:spTree>
    <p:extLst>
      <p:ext uri="{BB962C8B-B14F-4D97-AF65-F5344CB8AC3E}">
        <p14:creationId xmlns:p14="http://schemas.microsoft.com/office/powerpoint/2010/main" val="3066158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sure that the students understand that there are 2 parts</a:t>
            </a:r>
            <a:r>
              <a:rPr lang="en-US" baseline="0" dirty="0" smtClean="0"/>
              <a:t> to the Endoplasmic Reticulum but that they do very different jobs, that’s why we separate them. </a:t>
            </a:r>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24</a:t>
            </a:fld>
            <a:endParaRPr lang="en-US"/>
          </a:p>
        </p:txBody>
      </p:sp>
    </p:spTree>
    <p:extLst>
      <p:ext uri="{BB962C8B-B14F-4D97-AF65-F5344CB8AC3E}">
        <p14:creationId xmlns:p14="http://schemas.microsoft.com/office/powerpoint/2010/main" val="1149681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25</a:t>
            </a:fld>
            <a:endParaRPr lang="en-US"/>
          </a:p>
        </p:txBody>
      </p:sp>
    </p:spTree>
    <p:extLst>
      <p:ext uri="{BB962C8B-B14F-4D97-AF65-F5344CB8AC3E}">
        <p14:creationId xmlns:p14="http://schemas.microsoft.com/office/powerpoint/2010/main" val="2512948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26</a:t>
            </a:fld>
            <a:endParaRPr lang="en-US"/>
          </a:p>
        </p:txBody>
      </p:sp>
    </p:spTree>
    <p:extLst>
      <p:ext uri="{BB962C8B-B14F-4D97-AF65-F5344CB8AC3E}">
        <p14:creationId xmlns:p14="http://schemas.microsoft.com/office/powerpoint/2010/main" val="31587474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27</a:t>
            </a:fld>
            <a:endParaRPr lang="en-US"/>
          </a:p>
        </p:txBody>
      </p:sp>
    </p:spTree>
    <p:extLst>
      <p:ext uri="{BB962C8B-B14F-4D97-AF65-F5344CB8AC3E}">
        <p14:creationId xmlns:p14="http://schemas.microsoft.com/office/powerpoint/2010/main" val="1803756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optional slide that can be shown at any point (possibly</a:t>
            </a:r>
            <a:r>
              <a:rPr lang="en-US" baseline="0" dirty="0" smtClean="0"/>
              <a:t> after the Nucleus/Nucleolus/Ribosome sequence of slides to help the children understand a little bit more about how cells divide and why all of the information inside of the nucleus is so important to the cell’s well-being. </a:t>
            </a:r>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28</a:t>
            </a:fld>
            <a:endParaRPr lang="en-US"/>
          </a:p>
        </p:txBody>
      </p:sp>
    </p:spTree>
    <p:extLst>
      <p:ext uri="{BB962C8B-B14F-4D97-AF65-F5344CB8AC3E}">
        <p14:creationId xmlns:p14="http://schemas.microsoft.com/office/powerpoint/2010/main" val="41494504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sure that the students are aware that</a:t>
            </a:r>
            <a:r>
              <a:rPr lang="en-US" baseline="0" dirty="0" smtClean="0"/>
              <a:t> chromosomes are not just DNA, they contain proteins as well. </a:t>
            </a:r>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29</a:t>
            </a:fld>
            <a:endParaRPr lang="en-US"/>
          </a:p>
        </p:txBody>
      </p:sp>
    </p:spTree>
    <p:extLst>
      <p:ext uri="{BB962C8B-B14F-4D97-AF65-F5344CB8AC3E}">
        <p14:creationId xmlns:p14="http://schemas.microsoft.com/office/powerpoint/2010/main" val="3042598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optional slide to go more in-depth with atoms. When explaining Atomic number and elements, it is important to give the students a visual of some type of periodic table of elements to refer to. Also</a:t>
            </a:r>
            <a:r>
              <a:rPr lang="en-US" baseline="0" dirty="0" smtClean="0"/>
              <a:t> verbally describe a few examples of elements, such as hydrogen, oxygen and carbon. Make sure that students understand that these elements are all different because of the number of protons they have. </a:t>
            </a:r>
          </a:p>
          <a:p>
            <a:r>
              <a:rPr lang="en-US" baseline="0" dirty="0" smtClean="0">
                <a:sym typeface="Wingdings"/>
              </a:rPr>
              <a:t> This may be a good time to talk about the difference between elements and compounds. Water is a compound because it is made up of two different elements (oxygen and hydrogen). Water can be broken down into these two elements using electrolysis. However, oxygen and hydrogen do not break down into other elements and you can’t combine them to make new elements with a chemical reaction.</a:t>
            </a:r>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3</a:t>
            </a:fld>
            <a:endParaRPr lang="en-US"/>
          </a:p>
        </p:txBody>
      </p:sp>
    </p:spTree>
    <p:extLst>
      <p:ext uri="{BB962C8B-B14F-4D97-AF65-F5344CB8AC3E}">
        <p14:creationId xmlns:p14="http://schemas.microsoft.com/office/powerpoint/2010/main" val="3436528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optional slide to go slightly more in-depth about molecules for the students. You want to make it perfectly clear to the students that molecules are composed of atoms. You may also want to describe some familiar examples to students, especially the H2O/water reference provided. Make a statement about molecules and atoms, emphasizing that those two entities are responsible for every material and thing found on earth. Don’t overwhelm them with too many examples but give them a mixture of living and nonliving examples and how they are made of different atoms &amp; molecules. Metals can be single elements (and therefore made of all of the same atoms) or they can be alloys which are mixtures of elements (like brass is a mixture of copper and zinc).</a:t>
            </a:r>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4</a:t>
            </a:fld>
            <a:endParaRPr lang="en-US"/>
          </a:p>
        </p:txBody>
      </p:sp>
    </p:spTree>
    <p:extLst>
      <p:ext uri="{BB962C8B-B14F-4D97-AF65-F5344CB8AC3E}">
        <p14:creationId xmlns:p14="http://schemas.microsoft.com/office/powerpoint/2010/main" val="2912045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5</a:t>
            </a:fld>
            <a:endParaRPr lang="en-US"/>
          </a:p>
        </p:txBody>
      </p:sp>
    </p:spTree>
    <p:extLst>
      <p:ext uri="{BB962C8B-B14F-4D97-AF65-F5344CB8AC3E}">
        <p14:creationId xmlns:p14="http://schemas.microsoft.com/office/powerpoint/2010/main" val="548297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Emphasize to students that cells</a:t>
            </a:r>
            <a:r>
              <a:rPr lang="en-US" baseline="0" dirty="0" smtClean="0"/>
              <a:t> make up all living organisms in the world around them (plants, animals, and even their own bodies). Identify these images verbally and connect them to the parts of the body they are found in </a:t>
            </a:r>
            <a:r>
              <a:rPr lang="en-US" baseline="0" dirty="0" smtClean="0">
                <a:sym typeface="Wingdings"/>
              </a:rPr>
              <a:t> </a:t>
            </a:r>
            <a:r>
              <a:rPr lang="en-US" baseline="0" dirty="0" smtClean="0"/>
              <a:t>blood cells are found in blood, like when you scrape your knee &amp; it bleeds, you’re losing blood cells.</a:t>
            </a:r>
          </a:p>
          <a:p>
            <a:pPr marL="171450" indent="-171450">
              <a:buFont typeface="Wingdings" charset="0"/>
              <a:buChar char="à"/>
            </a:pPr>
            <a:r>
              <a:rPr lang="en-US" baseline="0" dirty="0" smtClean="0">
                <a:sym typeface="Wingdings"/>
              </a:rPr>
              <a:t>Fat cells are found under your skin.</a:t>
            </a:r>
          </a:p>
          <a:p>
            <a:pPr marL="171450" indent="-171450">
              <a:buFont typeface="Wingdings" charset="0"/>
              <a:buChar char="à"/>
            </a:pPr>
            <a:r>
              <a:rPr lang="en-US" baseline="0" dirty="0" smtClean="0">
                <a:sym typeface="Wingdings"/>
              </a:rPr>
              <a:t>Bone cells are found in your bones (like your skeleton) to make them strong and tough.</a:t>
            </a:r>
          </a:p>
          <a:p>
            <a:pPr marL="171450" indent="-171450">
              <a:buFont typeface="Wingdings" charset="0"/>
              <a:buChar char="à"/>
            </a:pPr>
            <a:r>
              <a:rPr lang="en-US" baseline="0" dirty="0" smtClean="0">
                <a:sym typeface="Wingdings"/>
              </a:rPr>
              <a:t>Nerve cells are connected from your brain to the rest of your body and can send messages throughout your body.</a:t>
            </a:r>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6</a:t>
            </a:fld>
            <a:endParaRPr lang="en-US"/>
          </a:p>
        </p:txBody>
      </p:sp>
    </p:spTree>
    <p:extLst>
      <p:ext uri="{BB962C8B-B14F-4D97-AF65-F5344CB8AC3E}">
        <p14:creationId xmlns:p14="http://schemas.microsoft.com/office/powerpoint/2010/main" val="468814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ym typeface="Wingdings"/>
              </a:rPr>
              <a:t>Optical</a:t>
            </a:r>
            <a:r>
              <a:rPr lang="en-US" baseline="0" dirty="0" smtClean="0">
                <a:sym typeface="Wingdings"/>
              </a:rPr>
              <a:t> microscopes work basically like very powerful magnifying glasses. The lenses are able to focus on very tiny objects.</a:t>
            </a:r>
          </a:p>
          <a:p>
            <a:pPr marL="171450" indent="-171450">
              <a:buFont typeface="Wingdings" charset="0"/>
              <a:buChar char="à"/>
            </a:pPr>
            <a:r>
              <a:rPr lang="en-US" baseline="0" dirty="0" smtClean="0">
                <a:sym typeface="Wingdings"/>
              </a:rPr>
              <a:t>It is difficult to put into perspective how tiny 550 nanometers is. Usually describing size works best when you create a comparison. One close comparison is that 550nm is about 1/3 the size of a single grain of salt. You can also say that 550nm to a basketball hoop (10 feet) is the same as one person to the diameter of the Earth).</a:t>
            </a:r>
          </a:p>
          <a:p>
            <a:pPr marL="171450" indent="-171450">
              <a:buFont typeface="Wingdings" charset="0"/>
              <a:buChar char="à"/>
            </a:pPr>
            <a:r>
              <a:rPr lang="en-US" baseline="0" dirty="0" smtClean="0">
                <a:sym typeface="Wingdings"/>
              </a:rPr>
              <a:t>There are many different techniques for electron microscopes, so avoid going into any detail here. In the future we hope to provide an additional electron microscopy page with the accompanying website for this module that hopefully will give the kids a stronger understanding if they are interested. </a:t>
            </a:r>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7</a:t>
            </a:fld>
            <a:endParaRPr lang="en-US"/>
          </a:p>
        </p:txBody>
      </p:sp>
    </p:spTree>
    <p:extLst>
      <p:ext uri="{BB962C8B-B14F-4D97-AF65-F5344CB8AC3E}">
        <p14:creationId xmlns:p14="http://schemas.microsoft.com/office/powerpoint/2010/main" val="2999793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Fat Cells</a:t>
            </a:r>
            <a:r>
              <a:rPr lang="en-US" baseline="0" dirty="0" smtClean="0"/>
              <a:t> are also important for cushioning the organs when you’re running or you fall down. </a:t>
            </a:r>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8</a:t>
            </a:fld>
            <a:endParaRPr lang="en-US"/>
          </a:p>
        </p:txBody>
      </p:sp>
    </p:spTree>
    <p:extLst>
      <p:ext uri="{BB962C8B-B14F-4D97-AF65-F5344CB8AC3E}">
        <p14:creationId xmlns:p14="http://schemas.microsoft.com/office/powerpoint/2010/main" val="1748195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ym typeface="Wingdings"/>
              </a:rPr>
              <a:t> </a:t>
            </a:r>
            <a:r>
              <a:rPr lang="en-US" dirty="0" smtClean="0"/>
              <a:t>Nerve Cells</a:t>
            </a:r>
            <a:r>
              <a:rPr lang="en-US" baseline="0" dirty="0" smtClean="0"/>
              <a:t> act extremely fast. This is why a reaction, like seeing a ball coming at you and ducking, can take place in under a second. (Most human reaction times are around 200-300 milliseconds. This is 0.2-0.3 seconds.) But your brain can recognize an image and process it in just 13 milliseconds. </a:t>
            </a:r>
          </a:p>
          <a:p>
            <a:r>
              <a:rPr lang="en-US" baseline="0" dirty="0" smtClean="0">
                <a:sym typeface="Wingdings"/>
              </a:rPr>
              <a:t> </a:t>
            </a:r>
            <a:r>
              <a:rPr lang="en-US" baseline="0" dirty="0" smtClean="0"/>
              <a:t>Also </a:t>
            </a:r>
            <a:r>
              <a:rPr lang="en-US" dirty="0" smtClean="0"/>
              <a:t>Make sure to spend time going more</a:t>
            </a:r>
            <a:r>
              <a:rPr lang="en-US" baseline="0" dirty="0" smtClean="0"/>
              <a:t> in-depth with the diagram above. Explain to the kids how the nerve cells attach to one another and that it is like a relay throughout your body when a message is sent. </a:t>
            </a:r>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9</a:t>
            </a:fld>
            <a:endParaRPr lang="en-US"/>
          </a:p>
        </p:txBody>
      </p:sp>
    </p:spTree>
    <p:extLst>
      <p:ext uri="{BB962C8B-B14F-4D97-AF65-F5344CB8AC3E}">
        <p14:creationId xmlns:p14="http://schemas.microsoft.com/office/powerpoint/2010/main" val="3107473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43F67F6B-457E-C245-ACAD-FB1AE6EC0762}" type="datetimeFigureOut">
              <a:rPr lang="en-US" smtClean="0"/>
              <a:t>7/30/14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US" smtClean="0"/>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F67F6B-457E-C245-ACAD-FB1AE6EC0762}" type="datetimeFigureOut">
              <a:rPr lang="en-US" smtClean="0"/>
              <a:t>7/30/14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16CB96-9FB0-6B4B-9B8A-6563A6B380E2}" type="slidenum">
              <a:rPr lang="en-US" smtClean="0"/>
              <a:t>‹#›</a:t>
            </a:fld>
            <a:endParaRPr lang="en-US"/>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3F67F6B-457E-C245-ACAD-FB1AE6EC0762}" type="datetimeFigureOut">
              <a:rPr lang="en-US" smtClean="0"/>
              <a:t>7/30/14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3F67F6B-457E-C245-ACAD-FB1AE6EC0762}" type="datetimeFigureOut">
              <a:rPr lang="en-US" smtClean="0"/>
              <a:t>7/30/14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A4FBBB-6669-7D46-B1B6-2CCA78C1A0A3}" type="datetimeFigureOut">
              <a:rPr lang="en-US" smtClean="0">
                <a:latin typeface="Franklin Gothic Book"/>
              </a:rPr>
              <a:pPr/>
              <a:t>7/30/14</a:t>
            </a:fld>
            <a:endParaRPr lang="en-US">
              <a:latin typeface="Franklin Gothic Book"/>
            </a:endParaRPr>
          </a:p>
        </p:txBody>
      </p:sp>
      <p:sp>
        <p:nvSpPr>
          <p:cNvPr id="5" name="Footer Placeholder 4"/>
          <p:cNvSpPr>
            <a:spLocks noGrp="1"/>
          </p:cNvSpPr>
          <p:nvPr>
            <p:ph type="ftr" sz="quarter" idx="11"/>
          </p:nvPr>
        </p:nvSpPr>
        <p:spPr/>
        <p:txBody>
          <a:bodyPr/>
          <a:lstStyle/>
          <a:p>
            <a:endParaRPr lang="en-US">
              <a:latin typeface="Franklin Gothic Book"/>
            </a:endParaRPr>
          </a:p>
        </p:txBody>
      </p:sp>
      <p:sp>
        <p:nvSpPr>
          <p:cNvPr id="6" name="Slide Number Placeholder 5"/>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1523220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A4FBBB-6669-7D46-B1B6-2CCA78C1A0A3}" type="datetimeFigureOut">
              <a:rPr lang="en-US" smtClean="0">
                <a:latin typeface="Franklin Gothic Book"/>
              </a:rPr>
              <a:pPr/>
              <a:t>7/30/14</a:t>
            </a:fld>
            <a:endParaRPr lang="en-US">
              <a:latin typeface="Franklin Gothic Book"/>
            </a:endParaRPr>
          </a:p>
        </p:txBody>
      </p:sp>
      <p:sp>
        <p:nvSpPr>
          <p:cNvPr id="5" name="Footer Placeholder 4"/>
          <p:cNvSpPr>
            <a:spLocks noGrp="1"/>
          </p:cNvSpPr>
          <p:nvPr>
            <p:ph type="ftr" sz="quarter" idx="11"/>
          </p:nvPr>
        </p:nvSpPr>
        <p:spPr/>
        <p:txBody>
          <a:bodyPr/>
          <a:lstStyle/>
          <a:p>
            <a:endParaRPr lang="en-US">
              <a:latin typeface="Franklin Gothic Book"/>
            </a:endParaRPr>
          </a:p>
        </p:txBody>
      </p:sp>
      <p:sp>
        <p:nvSpPr>
          <p:cNvPr id="6" name="Slide Number Placeholder 5"/>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1752646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1DA4FBBB-6669-7D46-B1B6-2CCA78C1A0A3}" type="datetimeFigureOut">
              <a:rPr lang="en-US" smtClean="0">
                <a:latin typeface="Franklin Gothic Book"/>
              </a:rPr>
              <a:pPr/>
              <a:t>7/30/14</a:t>
            </a:fld>
            <a:endParaRPr lang="en-US">
              <a:latin typeface="Franklin Gothic Book"/>
            </a:endParaRPr>
          </a:p>
        </p:txBody>
      </p:sp>
      <p:sp>
        <p:nvSpPr>
          <p:cNvPr id="5" name="Footer Placeholder 4"/>
          <p:cNvSpPr>
            <a:spLocks noGrp="1"/>
          </p:cNvSpPr>
          <p:nvPr>
            <p:ph type="ftr" sz="quarter" idx="11"/>
          </p:nvPr>
        </p:nvSpPr>
        <p:spPr/>
        <p:txBody>
          <a:bodyPr/>
          <a:lstStyle/>
          <a:p>
            <a:endParaRPr lang="en-US">
              <a:latin typeface="Franklin Gothic Book"/>
            </a:endParaRPr>
          </a:p>
        </p:txBody>
      </p:sp>
      <p:sp>
        <p:nvSpPr>
          <p:cNvPr id="6" name="Slide Number Placeholder 5"/>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1273232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A4FBBB-6669-7D46-B1B6-2CCA78C1A0A3}" type="datetimeFigureOut">
              <a:rPr lang="en-US" smtClean="0">
                <a:latin typeface="Franklin Gothic Book"/>
              </a:rPr>
              <a:pPr/>
              <a:t>7/30/14</a:t>
            </a:fld>
            <a:endParaRPr lang="en-US">
              <a:latin typeface="Franklin Gothic Book"/>
            </a:endParaRPr>
          </a:p>
        </p:txBody>
      </p:sp>
      <p:sp>
        <p:nvSpPr>
          <p:cNvPr id="6" name="Footer Placeholder 5"/>
          <p:cNvSpPr>
            <a:spLocks noGrp="1"/>
          </p:cNvSpPr>
          <p:nvPr>
            <p:ph type="ftr" sz="quarter" idx="11"/>
          </p:nvPr>
        </p:nvSpPr>
        <p:spPr/>
        <p:txBody>
          <a:bodyPr/>
          <a:lstStyle/>
          <a:p>
            <a:endParaRPr lang="en-US">
              <a:latin typeface="Franklin Gothic Book"/>
            </a:endParaRPr>
          </a:p>
        </p:txBody>
      </p:sp>
      <p:sp>
        <p:nvSpPr>
          <p:cNvPr id="7" name="Slide Number Placeholder 6"/>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75500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A4FBBB-6669-7D46-B1B6-2CCA78C1A0A3}" type="datetimeFigureOut">
              <a:rPr lang="en-US" smtClean="0">
                <a:latin typeface="Franklin Gothic Book"/>
              </a:rPr>
              <a:pPr/>
              <a:t>7/30/14</a:t>
            </a:fld>
            <a:endParaRPr lang="en-US">
              <a:latin typeface="Franklin Gothic Book"/>
            </a:endParaRPr>
          </a:p>
        </p:txBody>
      </p:sp>
      <p:sp>
        <p:nvSpPr>
          <p:cNvPr id="8" name="Footer Placeholder 7"/>
          <p:cNvSpPr>
            <a:spLocks noGrp="1"/>
          </p:cNvSpPr>
          <p:nvPr>
            <p:ph type="ftr" sz="quarter" idx="11"/>
          </p:nvPr>
        </p:nvSpPr>
        <p:spPr/>
        <p:txBody>
          <a:bodyPr/>
          <a:lstStyle/>
          <a:p>
            <a:endParaRPr lang="en-US">
              <a:latin typeface="Franklin Gothic Book"/>
            </a:endParaRPr>
          </a:p>
        </p:txBody>
      </p:sp>
      <p:sp>
        <p:nvSpPr>
          <p:cNvPr id="9" name="Slide Number Placeholder 8"/>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28491357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A4FBBB-6669-7D46-B1B6-2CCA78C1A0A3}" type="datetimeFigureOut">
              <a:rPr lang="en-US" smtClean="0">
                <a:latin typeface="Franklin Gothic Book"/>
              </a:rPr>
              <a:pPr/>
              <a:t>7/30/14</a:t>
            </a:fld>
            <a:endParaRPr lang="en-US">
              <a:latin typeface="Franklin Gothic Book"/>
            </a:endParaRPr>
          </a:p>
        </p:txBody>
      </p:sp>
      <p:sp>
        <p:nvSpPr>
          <p:cNvPr id="4" name="Footer Placeholder 3"/>
          <p:cNvSpPr>
            <a:spLocks noGrp="1"/>
          </p:cNvSpPr>
          <p:nvPr>
            <p:ph type="ftr" sz="quarter" idx="11"/>
          </p:nvPr>
        </p:nvSpPr>
        <p:spPr/>
        <p:txBody>
          <a:bodyPr/>
          <a:lstStyle/>
          <a:p>
            <a:endParaRPr lang="en-US">
              <a:latin typeface="Franklin Gothic Book"/>
            </a:endParaRPr>
          </a:p>
        </p:txBody>
      </p:sp>
      <p:sp>
        <p:nvSpPr>
          <p:cNvPr id="5" name="Slide Number Placeholder 4"/>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31416224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A4FBBB-6669-7D46-B1B6-2CCA78C1A0A3}" type="datetimeFigureOut">
              <a:rPr lang="en-US" smtClean="0">
                <a:latin typeface="Franklin Gothic Book"/>
              </a:rPr>
              <a:pPr/>
              <a:t>7/30/14</a:t>
            </a:fld>
            <a:endParaRPr lang="en-US">
              <a:latin typeface="Franklin Gothic Book"/>
            </a:endParaRPr>
          </a:p>
        </p:txBody>
      </p:sp>
      <p:sp>
        <p:nvSpPr>
          <p:cNvPr id="3" name="Footer Placeholder 2"/>
          <p:cNvSpPr>
            <a:spLocks noGrp="1"/>
          </p:cNvSpPr>
          <p:nvPr>
            <p:ph type="ftr" sz="quarter" idx="11"/>
          </p:nvPr>
        </p:nvSpPr>
        <p:spPr/>
        <p:txBody>
          <a:bodyPr/>
          <a:lstStyle/>
          <a:p>
            <a:endParaRPr lang="en-US">
              <a:latin typeface="Franklin Gothic Book"/>
            </a:endParaRPr>
          </a:p>
        </p:txBody>
      </p:sp>
      <p:sp>
        <p:nvSpPr>
          <p:cNvPr id="4" name="Slide Number Placeholder 3"/>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2857721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3F67F6B-457E-C245-ACAD-FB1AE6EC0762}" type="datetimeFigureOut">
              <a:rPr lang="en-US" smtClean="0"/>
              <a:t>7/30/14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Franklin Gothic Book"/>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1DA4FBBB-6669-7D46-B1B6-2CCA78C1A0A3}" type="datetimeFigureOut">
              <a:rPr lang="en-US" smtClean="0">
                <a:latin typeface="Franklin Gothic Book"/>
              </a:rPr>
              <a:pPr/>
              <a:t>7/30/14</a:t>
            </a:fld>
            <a:endParaRPr lang="en-US">
              <a:latin typeface="Franklin Gothic Book"/>
            </a:endParaRPr>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solidFill>
                <a:srgbClr val="434342"/>
              </a:solidFill>
              <a:latin typeface="Franklin Gothic Book"/>
            </a:endParaRPr>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4B9F54F3-7277-5A42-BFB6-7CC7E71D4D13}" type="slidenum">
              <a:rPr lang="en-US" smtClean="0">
                <a:solidFill>
                  <a:srgbClr val="434342"/>
                </a:solidFill>
                <a:latin typeface="Franklin Gothic Book"/>
              </a:rPr>
              <a:pPr/>
              <a:t>‹#›</a:t>
            </a:fld>
            <a:endParaRPr lang="en-US">
              <a:solidFill>
                <a:srgbClr val="434342"/>
              </a:solidFill>
              <a:latin typeface="Franklin Gothic Book"/>
            </a:endParaRPr>
          </a:p>
        </p:txBody>
      </p:sp>
    </p:spTree>
    <p:extLst>
      <p:ext uri="{BB962C8B-B14F-4D97-AF65-F5344CB8AC3E}">
        <p14:creationId xmlns:p14="http://schemas.microsoft.com/office/powerpoint/2010/main" val="23161592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Drag picture to placeholder or click icon to add</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A4FBBB-6669-7D46-B1B6-2CCA78C1A0A3}" type="datetimeFigureOut">
              <a:rPr lang="en-US" smtClean="0">
                <a:latin typeface="Franklin Gothic Book"/>
              </a:rPr>
              <a:pPr/>
              <a:t>7/30/14</a:t>
            </a:fld>
            <a:endParaRPr lang="en-US">
              <a:latin typeface="Franklin Gothic Book"/>
            </a:endParaRPr>
          </a:p>
        </p:txBody>
      </p:sp>
      <p:sp>
        <p:nvSpPr>
          <p:cNvPr id="6" name="Footer Placeholder 5"/>
          <p:cNvSpPr>
            <a:spLocks noGrp="1"/>
          </p:cNvSpPr>
          <p:nvPr>
            <p:ph type="ftr" sz="quarter" idx="11"/>
          </p:nvPr>
        </p:nvSpPr>
        <p:spPr/>
        <p:txBody>
          <a:bodyPr/>
          <a:lstStyle/>
          <a:p>
            <a:endParaRPr lang="en-US">
              <a:latin typeface="Franklin Gothic Book"/>
            </a:endParaRPr>
          </a:p>
        </p:txBody>
      </p:sp>
      <p:sp>
        <p:nvSpPr>
          <p:cNvPr id="7" name="Slide Number Placeholder 6"/>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873459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A4FBBB-6669-7D46-B1B6-2CCA78C1A0A3}" type="datetimeFigureOut">
              <a:rPr lang="en-US" smtClean="0">
                <a:latin typeface="Franklin Gothic Book"/>
              </a:rPr>
              <a:pPr/>
              <a:t>7/30/14</a:t>
            </a:fld>
            <a:endParaRPr lang="en-US">
              <a:latin typeface="Franklin Gothic Book"/>
            </a:endParaRPr>
          </a:p>
        </p:txBody>
      </p:sp>
      <p:sp>
        <p:nvSpPr>
          <p:cNvPr id="5" name="Footer Placeholder 4"/>
          <p:cNvSpPr>
            <a:spLocks noGrp="1"/>
          </p:cNvSpPr>
          <p:nvPr>
            <p:ph type="ftr" sz="quarter" idx="11"/>
          </p:nvPr>
        </p:nvSpPr>
        <p:spPr/>
        <p:txBody>
          <a:bodyPr/>
          <a:lstStyle/>
          <a:p>
            <a:endParaRPr lang="en-US">
              <a:latin typeface="Franklin Gothic Book"/>
            </a:endParaRPr>
          </a:p>
        </p:txBody>
      </p:sp>
      <p:sp>
        <p:nvSpPr>
          <p:cNvPr id="6" name="Slide Number Placeholder 5"/>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29615918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A4FBBB-6669-7D46-B1B6-2CCA78C1A0A3}" type="datetimeFigureOut">
              <a:rPr lang="en-US" smtClean="0">
                <a:latin typeface="Franklin Gothic Book"/>
              </a:rPr>
              <a:pPr/>
              <a:t>7/30/14</a:t>
            </a:fld>
            <a:endParaRPr lang="en-US">
              <a:latin typeface="Franklin Gothic Book"/>
            </a:endParaRPr>
          </a:p>
        </p:txBody>
      </p:sp>
      <p:sp>
        <p:nvSpPr>
          <p:cNvPr id="5" name="Footer Placeholder 4"/>
          <p:cNvSpPr>
            <a:spLocks noGrp="1"/>
          </p:cNvSpPr>
          <p:nvPr>
            <p:ph type="ftr" sz="quarter" idx="11"/>
          </p:nvPr>
        </p:nvSpPr>
        <p:spPr/>
        <p:txBody>
          <a:bodyPr/>
          <a:lstStyle/>
          <a:p>
            <a:endParaRPr lang="en-US">
              <a:latin typeface="Franklin Gothic Book"/>
            </a:endParaRPr>
          </a:p>
        </p:txBody>
      </p:sp>
      <p:sp>
        <p:nvSpPr>
          <p:cNvPr id="6" name="Slide Number Placeholder 5"/>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3736804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US" smtClean="0"/>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43F67F6B-457E-C245-ACAD-FB1AE6EC0762}" type="datetimeFigureOut">
              <a:rPr lang="en-US" smtClean="0"/>
              <a:t>7/30/14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6CB96-9FB0-6B4B-9B8A-6563A6B380E2}" type="slidenum">
              <a:rPr lang="en-US" smtClean="0"/>
              <a:t>‹#›</a:t>
            </a:fld>
            <a:endParaRPr lang="en-US"/>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3F67F6B-457E-C245-ACAD-FB1AE6EC0762}" type="datetimeFigureOut">
              <a:rPr lang="en-US" smtClean="0"/>
              <a:t>7/30/14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smtClean="0"/>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43F67F6B-457E-C245-ACAD-FB1AE6EC0762}" type="datetimeFigureOut">
              <a:rPr lang="en-US" smtClean="0"/>
              <a:t>7/30/14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43F67F6B-457E-C245-ACAD-FB1AE6EC0762}" type="datetimeFigureOut">
              <a:rPr lang="en-US" smtClean="0"/>
              <a:t>7/30/14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43F67F6B-457E-C245-ACAD-FB1AE6EC0762}" type="datetimeFigureOut">
              <a:rPr lang="en-US" smtClean="0"/>
              <a:t>7/30/14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F67F6B-457E-C245-ACAD-FB1AE6EC0762}" type="datetimeFigureOut">
              <a:rPr lang="en-US" smtClean="0"/>
              <a:t>7/30/14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F67F6B-457E-C245-ACAD-FB1AE6EC0762}" type="datetimeFigureOut">
              <a:rPr lang="en-US" smtClean="0"/>
              <a:t>7/30/14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1336956"/>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fld id="{43F67F6B-457E-C245-ACAD-FB1AE6EC0762}" type="datetimeFigureOut">
              <a:rPr lang="en-US" smtClean="0"/>
              <a:t>7/30/14</a:t>
            </a:fld>
            <a:endParaRPr lang="en-US"/>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0316CB96-9FB0-6B4B-9B8A-6563A6B380E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1DA4FBBB-6669-7D46-B1B6-2CCA78C1A0A3}" type="datetimeFigureOut">
              <a:rPr lang="en-US" smtClean="0">
                <a:latin typeface="Franklin Gothic Book"/>
              </a:rPr>
              <a:pPr/>
              <a:t>7/30/14</a:t>
            </a:fld>
            <a:endParaRPr lang="en-US">
              <a:latin typeface="Franklin Gothic Book"/>
            </a:endParaRPr>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latin typeface="Franklin Gothic Book"/>
            </a:endParaRPr>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213621701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1" Type="http://schemas.openxmlformats.org/officeDocument/2006/relationships/image" Target="../media/image12.png"/><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24.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5.jpg"/><Relationship Id="rId5" Type="http://schemas.openxmlformats.org/officeDocument/2006/relationships/image" Target="../media/image26.png"/><Relationship Id="rId6" Type="http://schemas.openxmlformats.org/officeDocument/2006/relationships/image" Target="../media/image27.gi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gif"/><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jp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g"/><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38.jp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0.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41.jpg"/><Relationship Id="rId4" Type="http://schemas.openxmlformats.org/officeDocument/2006/relationships/image" Target="../media/image42.gi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2.gi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44.gif"/><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46.jp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48.jp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49.jpg"/><Relationship Id="rId4" Type="http://schemas.openxmlformats.org/officeDocument/2006/relationships/image" Target="../media/image50.jp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image" Target="../media/image51.jpg"/><Relationship Id="rId4" Type="http://schemas.openxmlformats.org/officeDocument/2006/relationships/image" Target="../media/image52.jp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jp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5.jp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27.gif"/><Relationship Id="rId4" Type="http://schemas.openxmlformats.org/officeDocument/2006/relationships/image" Target="../media/image25.jpg"/><Relationship Id="rId5" Type="http://schemas.openxmlformats.org/officeDocument/2006/relationships/image" Target="../media/image28.jpg"/><Relationship Id="rId6" Type="http://schemas.openxmlformats.org/officeDocument/2006/relationships/image" Target="../media/image30.gif"/><Relationship Id="rId7" Type="http://schemas.openxmlformats.org/officeDocument/2006/relationships/image" Target="../media/image34.jpg"/><Relationship Id="rId8" Type="http://schemas.openxmlformats.org/officeDocument/2006/relationships/image" Target="../media/image35.jpg"/><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5" Type="http://schemas.openxmlformats.org/officeDocument/2006/relationships/image" Target="../media/image17.jpeg"/><Relationship Id="rId6" Type="http://schemas.openxmlformats.org/officeDocument/2006/relationships/image" Target="../media/image18.jpeg"/><Relationship Id="rId7"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1.GI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22.gi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png anim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30" y="0"/>
            <a:ext cx="3810000" cy="3492500"/>
          </a:xfrm>
          <a:prstGeom prst="rect">
            <a:avLst/>
          </a:prstGeom>
        </p:spPr>
      </p:pic>
      <p:sp>
        <p:nvSpPr>
          <p:cNvPr id="4" name="Explosion 1 3"/>
          <p:cNvSpPr/>
          <p:nvPr/>
        </p:nvSpPr>
        <p:spPr>
          <a:xfrm rot="961705">
            <a:off x="3283528" y="280148"/>
            <a:ext cx="5835224" cy="4342980"/>
          </a:xfrm>
          <a:prstGeom prst="irregularSeal1">
            <a:avLst/>
          </a:prstGeom>
          <a:solidFill>
            <a:srgbClr val="A53333"/>
          </a:solidFill>
          <a:ln/>
        </p:spPr>
        <p:style>
          <a:lnRef idx="0">
            <a:schemeClr val="accent4"/>
          </a:lnRef>
          <a:fillRef idx="3">
            <a:schemeClr val="accent4"/>
          </a:fillRef>
          <a:effectRef idx="3">
            <a:schemeClr val="accent4"/>
          </a:effectRef>
          <a:fontRef idx="minor">
            <a:schemeClr val="lt1"/>
          </a:fontRef>
        </p:style>
        <p:txBody>
          <a:bodyPr/>
          <a:lstStyle/>
          <a:p>
            <a:endParaRPr lang="en-US">
              <a:solidFill>
                <a:srgbClr val="FFFFFF"/>
              </a:solidFill>
              <a:latin typeface="Franklin Gothic Book"/>
            </a:endParaRPr>
          </a:p>
        </p:txBody>
      </p:sp>
      <p:sp>
        <p:nvSpPr>
          <p:cNvPr id="2" name="Title 1"/>
          <p:cNvSpPr>
            <a:spLocks noGrp="1"/>
          </p:cNvSpPr>
          <p:nvPr>
            <p:ph type="ctrTitle"/>
          </p:nvPr>
        </p:nvSpPr>
        <p:spPr>
          <a:xfrm rot="798773">
            <a:off x="4642742" y="1642249"/>
            <a:ext cx="5046496" cy="1778326"/>
          </a:xfrm>
        </p:spPr>
        <p:txBody>
          <a:bodyPr>
            <a:normAutofit/>
          </a:bodyPr>
          <a:lstStyle/>
          <a:p>
            <a:r>
              <a:rPr lang="en-US" sz="10500" dirty="0" smtClean="0">
                <a:solidFill>
                  <a:schemeClr val="bg1"/>
                </a:solidFill>
                <a:latin typeface="Bernard MT Condensed"/>
                <a:cs typeface="Bernard MT Condensed"/>
              </a:rPr>
              <a:t>CELLS</a:t>
            </a:r>
            <a:endParaRPr lang="en-US" sz="10500" dirty="0">
              <a:solidFill>
                <a:schemeClr val="bg1"/>
              </a:solidFill>
              <a:latin typeface="Bernard MT Condensed"/>
              <a:cs typeface="Bernard MT Condensed"/>
            </a:endParaRPr>
          </a:p>
        </p:txBody>
      </p:sp>
      <p:sp>
        <p:nvSpPr>
          <p:cNvPr id="7" name="TextBox 6"/>
          <p:cNvSpPr txBox="1"/>
          <p:nvPr/>
        </p:nvSpPr>
        <p:spPr>
          <a:xfrm>
            <a:off x="4922257" y="4905538"/>
            <a:ext cx="3991900" cy="1477328"/>
          </a:xfrm>
          <a:prstGeom prst="rect">
            <a:avLst/>
          </a:prstGeom>
          <a:noFill/>
        </p:spPr>
        <p:txBody>
          <a:bodyPr wrap="square" rtlCol="0">
            <a:spAutoFit/>
          </a:bodyPr>
          <a:lstStyle/>
          <a:p>
            <a:pPr algn="ctr"/>
            <a:r>
              <a:rPr lang="en-US" sz="3000" dirty="0">
                <a:solidFill>
                  <a:srgbClr val="FFFFFF"/>
                </a:solidFill>
                <a:latin typeface="American Typewriter"/>
                <a:cs typeface="American Typewriter"/>
              </a:rPr>
              <a:t>Our Very Big World is Made from Very Little Helpers!</a:t>
            </a:r>
          </a:p>
        </p:txBody>
      </p:sp>
      <p:grpSp>
        <p:nvGrpSpPr>
          <p:cNvPr id="8" name="Group 7"/>
          <p:cNvGrpSpPr/>
          <p:nvPr/>
        </p:nvGrpSpPr>
        <p:grpSpPr>
          <a:xfrm rot="3863510">
            <a:off x="381147" y="2502479"/>
            <a:ext cx="4612073" cy="4057290"/>
            <a:chOff x="1837261" y="141667"/>
            <a:chExt cx="7178075" cy="6858000"/>
          </a:xfrm>
        </p:grpSpPr>
        <p:pic>
          <p:nvPicPr>
            <p:cNvPr id="9" name="Picture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37261" y="141667"/>
              <a:ext cx="7178075" cy="6858000"/>
            </a:xfrm>
            <a:prstGeom prst="rect">
              <a:avLst/>
            </a:prstGeom>
          </p:spPr>
        </p:pic>
        <p:pic>
          <p:nvPicPr>
            <p:cNvPr id="10" name="Picture 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89186" y="1167280"/>
              <a:ext cx="1831185" cy="1485768"/>
            </a:xfrm>
            <a:prstGeom prst="rect">
              <a:avLst/>
            </a:prstGeom>
          </p:spPr>
        </p:pic>
        <p:pic>
          <p:nvPicPr>
            <p:cNvPr id="11" name="Picture 1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53141" y="1970467"/>
              <a:ext cx="5093467" cy="3567448"/>
            </a:xfrm>
            <a:prstGeom prst="rect">
              <a:avLst/>
            </a:prstGeom>
          </p:spPr>
        </p:pic>
        <p:pic>
          <p:nvPicPr>
            <p:cNvPr id="13" name="Picture 12"/>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86102" y="939559"/>
              <a:ext cx="1953690" cy="2267880"/>
            </a:xfrm>
            <a:prstGeom prst="rect">
              <a:avLst/>
            </a:prstGeom>
          </p:spPr>
        </p:pic>
        <p:pic>
          <p:nvPicPr>
            <p:cNvPr id="14" name="Picture 13"/>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73753" y="2060620"/>
              <a:ext cx="2633791" cy="2871989"/>
            </a:xfrm>
            <a:prstGeom prst="rect">
              <a:avLst/>
            </a:prstGeom>
          </p:spPr>
        </p:pic>
        <p:pic>
          <p:nvPicPr>
            <p:cNvPr id="15" name="Picture 14"/>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39811" y="716831"/>
              <a:ext cx="4919472" cy="4632878"/>
            </a:xfrm>
            <a:prstGeom prst="rect">
              <a:avLst/>
            </a:prstGeom>
          </p:spPr>
        </p:pic>
        <p:pic>
          <p:nvPicPr>
            <p:cNvPr id="16" name="Picture 15"/>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09198" y="2597940"/>
              <a:ext cx="1487805" cy="1736514"/>
            </a:xfrm>
            <a:prstGeom prst="rect">
              <a:avLst/>
            </a:prstGeom>
          </p:spPr>
        </p:pic>
        <p:pic>
          <p:nvPicPr>
            <p:cNvPr id="17" name="Picture 16"/>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50549" y="3421834"/>
              <a:ext cx="478814" cy="581417"/>
            </a:xfrm>
            <a:prstGeom prst="rect">
              <a:avLst/>
            </a:prstGeom>
          </p:spPr>
        </p:pic>
        <p:cxnSp>
          <p:nvCxnSpPr>
            <p:cNvPr id="18" name="Straight Connector 17"/>
            <p:cNvCxnSpPr/>
            <p:nvPr/>
          </p:nvCxnSpPr>
          <p:spPr>
            <a:xfrm>
              <a:off x="4189186" y="2743201"/>
              <a:ext cx="328188" cy="1591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2346244" y="2729449"/>
              <a:ext cx="4063669" cy="2648424"/>
              <a:chOff x="2346244" y="8805789"/>
              <a:chExt cx="4063669" cy="2648424"/>
            </a:xfrm>
          </p:grpSpPr>
          <p:grpSp>
            <p:nvGrpSpPr>
              <p:cNvPr id="20" name="Group 19"/>
              <p:cNvGrpSpPr/>
              <p:nvPr/>
            </p:nvGrpSpPr>
            <p:grpSpPr>
              <a:xfrm>
                <a:off x="5623478" y="8957867"/>
                <a:ext cx="786435" cy="2496346"/>
                <a:chOff x="5623478" y="2881527"/>
                <a:chExt cx="786435" cy="2496346"/>
              </a:xfrm>
            </p:grpSpPr>
            <p:sp>
              <p:nvSpPr>
                <p:cNvPr id="22" name="Oval 21"/>
                <p:cNvSpPr/>
                <p:nvPr/>
              </p:nvSpPr>
              <p:spPr>
                <a:xfrm>
                  <a:off x="5623478" y="4829233"/>
                  <a:ext cx="548640" cy="548640"/>
                </a:xfrm>
                <a:prstGeom prst="ellipse">
                  <a:avLst/>
                </a:prstGeom>
                <a:solidFill>
                  <a:srgbClr val="DF0788"/>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3" name="Oval 22"/>
                <p:cNvSpPr/>
                <p:nvPr/>
              </p:nvSpPr>
              <p:spPr>
                <a:xfrm>
                  <a:off x="5861273" y="2881527"/>
                  <a:ext cx="548640" cy="548640"/>
                </a:xfrm>
                <a:prstGeom prst="ellipse">
                  <a:avLst/>
                </a:prstGeom>
                <a:solidFill>
                  <a:srgbClr val="DF0788"/>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sp>
            <p:nvSpPr>
              <p:cNvPr id="21" name="Oval 20"/>
              <p:cNvSpPr/>
              <p:nvPr/>
            </p:nvSpPr>
            <p:spPr>
              <a:xfrm>
                <a:off x="2346244" y="8805789"/>
                <a:ext cx="548640" cy="548640"/>
              </a:xfrm>
              <a:prstGeom prst="ellipse">
                <a:avLst/>
              </a:prstGeom>
              <a:solidFill>
                <a:srgbClr val="DF0788"/>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60994829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9892" y="229837"/>
            <a:ext cx="4793587" cy="1321454"/>
            <a:chOff x="179892" y="229837"/>
            <a:chExt cx="3400691" cy="1321454"/>
          </a:xfrm>
        </p:grpSpPr>
        <p:sp>
          <p:nvSpPr>
            <p:cNvPr id="5" name="Round Diagonal Corner Rectangle 4"/>
            <p:cNvSpPr/>
            <p:nvPr/>
          </p:nvSpPr>
          <p:spPr>
            <a:xfrm>
              <a:off x="179892" y="229837"/>
              <a:ext cx="34006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494573" y="432319"/>
              <a:ext cx="2938986" cy="861774"/>
            </a:xfrm>
            <a:prstGeom prst="rect">
              <a:avLst/>
            </a:prstGeom>
            <a:noFill/>
          </p:spPr>
          <p:txBody>
            <a:bodyPr wrap="square" rtlCol="0">
              <a:spAutoFit/>
            </a:bodyPr>
            <a:lstStyle/>
            <a:p>
              <a:pPr algn="ctr"/>
              <a:r>
                <a:rPr lang="en-US" sz="5000" dirty="0" smtClean="0">
                  <a:latin typeface="American Typewriter"/>
                  <a:cs typeface="American Typewriter"/>
                </a:rPr>
                <a:t>Bone Cells</a:t>
              </a:r>
              <a:endParaRPr lang="en-US" sz="5000" dirty="0">
                <a:latin typeface="American Typewriter"/>
                <a:cs typeface="American Typewriter"/>
              </a:endParaRPr>
            </a:p>
          </p:txBody>
        </p:sp>
      </p:grpSp>
      <p:pic>
        <p:nvPicPr>
          <p:cNvPr id="7" name="Picture 6" descr="Macintosh HD:Users:h2ogirlswims:Desktop:bonecells.jpeg"/>
          <p:cNvPicPr/>
          <p:nvPr/>
        </p:nvPicPr>
        <p:blipFill>
          <a:blip r:embed="rId3">
            <a:extLst>
              <a:ext uri="{28A0092B-C50C-407E-A947-70E740481C1C}">
                <a14:useLocalDpi xmlns:a14="http://schemas.microsoft.com/office/drawing/2010/main" val="0"/>
              </a:ext>
            </a:extLst>
          </a:blip>
          <a:srcRect/>
          <a:stretch>
            <a:fillRect/>
          </a:stretch>
        </p:blipFill>
        <p:spPr bwMode="auto">
          <a:xfrm>
            <a:off x="5997873" y="4521152"/>
            <a:ext cx="2717234" cy="1988979"/>
          </a:xfrm>
          <a:prstGeom prst="rect">
            <a:avLst/>
          </a:prstGeom>
          <a:noFill/>
          <a:ln>
            <a:noFill/>
          </a:ln>
        </p:spPr>
      </p:pic>
      <p:pic>
        <p:nvPicPr>
          <p:cNvPr id="8" name="Picture 7" descr="Standing_skelet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4841" y="701701"/>
            <a:ext cx="3364222" cy="3364222"/>
          </a:xfrm>
          <a:prstGeom prst="rect">
            <a:avLst/>
          </a:prstGeom>
        </p:spPr>
      </p:pic>
      <p:sp>
        <p:nvSpPr>
          <p:cNvPr id="9" name="TextBox 8"/>
          <p:cNvSpPr txBox="1"/>
          <p:nvPr/>
        </p:nvSpPr>
        <p:spPr>
          <a:xfrm>
            <a:off x="321013" y="1678882"/>
            <a:ext cx="5567582" cy="4801315"/>
          </a:xfrm>
          <a:prstGeom prst="rect">
            <a:avLst/>
          </a:prstGeom>
          <a:noFill/>
        </p:spPr>
        <p:txBody>
          <a:bodyPr wrap="square" rtlCol="0">
            <a:spAutoFit/>
          </a:bodyPr>
          <a:lstStyle/>
          <a:p>
            <a:endParaRPr lang="en-US" dirty="0"/>
          </a:p>
          <a:p>
            <a:r>
              <a:rPr lang="en-US" b="1" dirty="0" smtClean="0">
                <a:solidFill>
                  <a:srgbClr val="FF870F"/>
                </a:solidFill>
              </a:rPr>
              <a:t>Bone Cells </a:t>
            </a:r>
            <a:r>
              <a:rPr lang="en-US" dirty="0" smtClean="0"/>
              <a:t>make up the skeleton within bodies of humans and animals. Without the structure and support of bone cells working together, our body would be unable to maintain the pressure of its own weight. Bones also store calcium that can be used by other cells in the body to function properly.</a:t>
            </a:r>
          </a:p>
          <a:p>
            <a:endParaRPr lang="en-US" dirty="0"/>
          </a:p>
          <a:p>
            <a:r>
              <a:rPr lang="en-US" dirty="0" smtClean="0"/>
              <a:t>There are three types of Bone Cells that help give bones their strength:</a:t>
            </a:r>
          </a:p>
          <a:p>
            <a:endParaRPr lang="en-US" dirty="0" smtClean="0"/>
          </a:p>
          <a:p>
            <a:pPr marL="285750" indent="-285750">
              <a:buFont typeface="Arial"/>
              <a:buChar char="•"/>
            </a:pPr>
            <a:r>
              <a:rPr lang="en-US" dirty="0" smtClean="0">
                <a:solidFill>
                  <a:srgbClr val="FF870F"/>
                </a:solidFill>
              </a:rPr>
              <a:t>Compact Tissue</a:t>
            </a:r>
            <a:r>
              <a:rPr lang="en-US" dirty="0" smtClean="0"/>
              <a:t>: </a:t>
            </a:r>
            <a:r>
              <a:rPr lang="en-US" dirty="0"/>
              <a:t>h</a:t>
            </a:r>
            <a:r>
              <a:rPr lang="en-US" dirty="0" smtClean="0"/>
              <a:t>ard outer-layer of the bone.</a:t>
            </a:r>
          </a:p>
          <a:p>
            <a:pPr marL="285750" indent="-285750">
              <a:buFont typeface="Arial"/>
              <a:buChar char="•"/>
            </a:pPr>
            <a:r>
              <a:rPr lang="en-US" dirty="0" smtClean="0">
                <a:solidFill>
                  <a:srgbClr val="FF870F"/>
                </a:solidFill>
              </a:rPr>
              <a:t>Subchondral Tissue</a:t>
            </a:r>
            <a:r>
              <a:rPr lang="en-US" dirty="0" smtClean="0"/>
              <a:t>: smooth tissue at the end of each bone.</a:t>
            </a:r>
          </a:p>
          <a:p>
            <a:pPr marL="285750" indent="-285750">
              <a:buFont typeface="Arial"/>
              <a:buChar char="•"/>
            </a:pPr>
            <a:r>
              <a:rPr lang="en-US" dirty="0" smtClean="0">
                <a:solidFill>
                  <a:srgbClr val="FF870F"/>
                </a:solidFill>
              </a:rPr>
              <a:t>Cancellous Tissue</a:t>
            </a:r>
            <a:r>
              <a:rPr lang="en-US" dirty="0" smtClean="0"/>
              <a:t>: spongy tissue inside of the compact tissue.</a:t>
            </a:r>
            <a:endParaRPr lang="en-US" dirty="0"/>
          </a:p>
        </p:txBody>
      </p:sp>
    </p:spTree>
    <p:extLst>
      <p:ext uri="{BB962C8B-B14F-4D97-AF65-F5344CB8AC3E}">
        <p14:creationId xmlns:p14="http://schemas.microsoft.com/office/powerpoint/2010/main" val="2535623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9892" y="229837"/>
            <a:ext cx="4793587" cy="1321454"/>
            <a:chOff x="179892" y="229837"/>
            <a:chExt cx="3400691" cy="1321454"/>
          </a:xfrm>
        </p:grpSpPr>
        <p:sp>
          <p:nvSpPr>
            <p:cNvPr id="5" name="Round Diagonal Corner Rectangle 4"/>
            <p:cNvSpPr/>
            <p:nvPr/>
          </p:nvSpPr>
          <p:spPr>
            <a:xfrm>
              <a:off x="179892" y="229837"/>
              <a:ext cx="34006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494573" y="432319"/>
              <a:ext cx="2938986" cy="861774"/>
            </a:xfrm>
            <a:prstGeom prst="rect">
              <a:avLst/>
            </a:prstGeom>
            <a:noFill/>
          </p:spPr>
          <p:txBody>
            <a:bodyPr wrap="square" rtlCol="0">
              <a:spAutoFit/>
            </a:bodyPr>
            <a:lstStyle/>
            <a:p>
              <a:pPr algn="ctr"/>
              <a:r>
                <a:rPr lang="en-US" sz="5000" dirty="0" smtClean="0">
                  <a:latin typeface="American Typewriter"/>
                  <a:cs typeface="American Typewriter"/>
                </a:rPr>
                <a:t>Blood Cells</a:t>
              </a:r>
              <a:endParaRPr lang="en-US" sz="5000" dirty="0">
                <a:latin typeface="American Typewriter"/>
                <a:cs typeface="American Typewriter"/>
              </a:endParaRPr>
            </a:p>
          </p:txBody>
        </p:sp>
      </p:grpSp>
      <p:pic>
        <p:nvPicPr>
          <p:cNvPr id="7" name="Picture 6" descr="Macintosh HD:Users:h2ogirlswims:Desktop:blood cells.jpg"/>
          <p:cNvPicPr/>
          <p:nvPr/>
        </p:nvPicPr>
        <p:blipFill>
          <a:blip r:embed="rId3">
            <a:extLst>
              <a:ext uri="{28A0092B-C50C-407E-A947-70E740481C1C}">
                <a14:useLocalDpi xmlns:a14="http://schemas.microsoft.com/office/drawing/2010/main" val="0"/>
              </a:ext>
            </a:extLst>
          </a:blip>
          <a:srcRect/>
          <a:stretch>
            <a:fillRect/>
          </a:stretch>
        </p:blipFill>
        <p:spPr bwMode="auto">
          <a:xfrm>
            <a:off x="6361030" y="4102058"/>
            <a:ext cx="2583453" cy="1977392"/>
          </a:xfrm>
          <a:prstGeom prst="rect">
            <a:avLst/>
          </a:prstGeom>
          <a:noFill/>
          <a:ln>
            <a:noFill/>
          </a:ln>
        </p:spPr>
      </p:pic>
      <p:sp>
        <p:nvSpPr>
          <p:cNvPr id="2" name="TextBox 1"/>
          <p:cNvSpPr txBox="1"/>
          <p:nvPr/>
        </p:nvSpPr>
        <p:spPr>
          <a:xfrm>
            <a:off x="333842" y="1671854"/>
            <a:ext cx="5862805" cy="4801315"/>
          </a:xfrm>
          <a:prstGeom prst="rect">
            <a:avLst/>
          </a:prstGeom>
          <a:noFill/>
        </p:spPr>
        <p:txBody>
          <a:bodyPr wrap="square" rtlCol="0">
            <a:spAutoFit/>
          </a:bodyPr>
          <a:lstStyle/>
          <a:p>
            <a:r>
              <a:rPr lang="en-US" dirty="0" smtClean="0"/>
              <a:t>There are four major types of </a:t>
            </a:r>
            <a:r>
              <a:rPr lang="en-US" b="1" dirty="0" smtClean="0">
                <a:solidFill>
                  <a:srgbClr val="FF870F"/>
                </a:solidFill>
              </a:rPr>
              <a:t>Blood Cells</a:t>
            </a:r>
            <a:r>
              <a:rPr lang="en-US" dirty="0" smtClean="0"/>
              <a:t>:</a:t>
            </a:r>
          </a:p>
          <a:p>
            <a:endParaRPr lang="en-US" dirty="0" smtClean="0"/>
          </a:p>
          <a:p>
            <a:pPr marL="285750" indent="-285750">
              <a:buFont typeface="Arial"/>
              <a:buChar char="•"/>
            </a:pPr>
            <a:r>
              <a:rPr lang="en-US" dirty="0" smtClean="0"/>
              <a:t>Red Blood Cells</a:t>
            </a:r>
          </a:p>
          <a:p>
            <a:pPr marL="285750" indent="-285750">
              <a:buFont typeface="Arial"/>
              <a:buChar char="•"/>
            </a:pPr>
            <a:r>
              <a:rPr lang="en-US" dirty="0" smtClean="0"/>
              <a:t>White Blood Cells</a:t>
            </a:r>
          </a:p>
          <a:p>
            <a:pPr marL="285750" indent="-285750">
              <a:buFont typeface="Arial"/>
              <a:buChar char="•"/>
            </a:pPr>
            <a:r>
              <a:rPr lang="en-US" dirty="0" smtClean="0"/>
              <a:t>Platelets</a:t>
            </a:r>
          </a:p>
          <a:p>
            <a:pPr marL="285750" indent="-285750">
              <a:buFont typeface="Arial"/>
              <a:buChar char="•"/>
            </a:pPr>
            <a:r>
              <a:rPr lang="en-US" dirty="0" smtClean="0"/>
              <a:t>Plasma Cells</a:t>
            </a:r>
          </a:p>
          <a:p>
            <a:endParaRPr lang="en-US" dirty="0"/>
          </a:p>
          <a:p>
            <a:r>
              <a:rPr lang="en-US" dirty="0" smtClean="0"/>
              <a:t>The different Blood Cells allow your blood to accomplish many different tasks. These include:</a:t>
            </a:r>
          </a:p>
          <a:p>
            <a:endParaRPr lang="en-US" dirty="0" smtClean="0"/>
          </a:p>
          <a:p>
            <a:pPr marL="285750" indent="-285750">
              <a:buFont typeface="Arial"/>
              <a:buChar char="•"/>
            </a:pPr>
            <a:r>
              <a:rPr lang="en-US" dirty="0" smtClean="0"/>
              <a:t>Transport nutrients and oxygen to tissues and the lungs.</a:t>
            </a:r>
          </a:p>
          <a:p>
            <a:pPr marL="285750" indent="-285750">
              <a:buFont typeface="Arial"/>
              <a:buChar char="•"/>
            </a:pPr>
            <a:r>
              <a:rPr lang="en-US" dirty="0" smtClean="0"/>
              <a:t>Form clots to prevent excess bleeding outside from cuts or scrapes.</a:t>
            </a:r>
          </a:p>
          <a:p>
            <a:pPr marL="285750" indent="-285750">
              <a:buFont typeface="Arial"/>
              <a:buChar char="•"/>
            </a:pPr>
            <a:r>
              <a:rPr lang="en-US" dirty="0" smtClean="0"/>
              <a:t>Helps fight infections.</a:t>
            </a:r>
          </a:p>
          <a:p>
            <a:pPr marL="285750" indent="-285750">
              <a:buFont typeface="Arial"/>
              <a:buChar char="•"/>
            </a:pPr>
            <a:r>
              <a:rPr lang="en-US" dirty="0" smtClean="0"/>
              <a:t>Take waste to the kidneys and liver to keep the blood and body clean.</a:t>
            </a:r>
            <a:endParaRPr lang="en-US" dirty="0"/>
          </a:p>
        </p:txBody>
      </p:sp>
      <p:pic>
        <p:nvPicPr>
          <p:cNvPr id="8" name="Picture 7" descr="chest_arteries_and_veins136443756027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6660" y="1451431"/>
            <a:ext cx="2637823" cy="1978367"/>
          </a:xfrm>
          <a:prstGeom prst="rect">
            <a:avLst/>
          </a:prstGeom>
        </p:spPr>
      </p:pic>
    </p:spTree>
    <p:extLst>
      <p:ext uri="{BB962C8B-B14F-4D97-AF65-F5344CB8AC3E}">
        <p14:creationId xmlns:p14="http://schemas.microsoft.com/office/powerpoint/2010/main" val="2963083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e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956" y="782489"/>
            <a:ext cx="1658358" cy="1425366"/>
          </a:xfrm>
          <a:prstGeom prst="rect">
            <a:avLst/>
          </a:prstGeom>
        </p:spPr>
      </p:pic>
      <p:pic>
        <p:nvPicPr>
          <p:cNvPr id="9" name="Picture 8" descr="organ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4942" y="4650043"/>
            <a:ext cx="2122860" cy="2122860"/>
          </a:xfrm>
          <a:prstGeom prst="rect">
            <a:avLst/>
          </a:prstGeom>
        </p:spPr>
      </p:pic>
      <p:pic>
        <p:nvPicPr>
          <p:cNvPr id="11" name="Picture 10" descr="module 6 - 0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1831" y="370502"/>
            <a:ext cx="3467471" cy="2773977"/>
          </a:xfrm>
          <a:prstGeom prst="rect">
            <a:avLst/>
          </a:prstGeom>
        </p:spPr>
      </p:pic>
      <p:sp>
        <p:nvSpPr>
          <p:cNvPr id="12" name="Right Arrow 11"/>
          <p:cNvSpPr/>
          <p:nvPr/>
        </p:nvSpPr>
        <p:spPr>
          <a:xfrm>
            <a:off x="2552093" y="159077"/>
            <a:ext cx="3054292" cy="822960"/>
          </a:xfrm>
          <a:prstGeom prst="rightArrow">
            <a:avLst/>
          </a:prstGeom>
          <a:ln/>
        </p:spPr>
        <p:style>
          <a:lnRef idx="1">
            <a:schemeClr val="accent6"/>
          </a:lnRef>
          <a:fillRef idx="3">
            <a:schemeClr val="accent6"/>
          </a:fillRef>
          <a:effectRef idx="2">
            <a:schemeClr val="accent6"/>
          </a:effectRef>
          <a:fontRef idx="minor">
            <a:schemeClr val="lt1"/>
          </a:fontRef>
        </p:style>
        <p:txBody>
          <a:bodyPr/>
          <a:lstStyle/>
          <a:p>
            <a:endParaRPr lang="en-US"/>
          </a:p>
        </p:txBody>
      </p:sp>
      <p:sp>
        <p:nvSpPr>
          <p:cNvPr id="13" name="Right Arrow 12"/>
          <p:cNvSpPr/>
          <p:nvPr/>
        </p:nvSpPr>
        <p:spPr>
          <a:xfrm rot="5400000">
            <a:off x="7561236" y="2989663"/>
            <a:ext cx="1333232" cy="822960"/>
          </a:xfrm>
          <a:prstGeom prst="rightArrow">
            <a:avLst/>
          </a:prstGeom>
          <a:ln/>
        </p:spPr>
        <p:style>
          <a:lnRef idx="1">
            <a:schemeClr val="accent6"/>
          </a:lnRef>
          <a:fillRef idx="3">
            <a:schemeClr val="accent6"/>
          </a:fillRef>
          <a:effectRef idx="2">
            <a:schemeClr val="accent6"/>
          </a:effectRef>
          <a:fontRef idx="minor">
            <a:schemeClr val="lt1"/>
          </a:fontRef>
        </p:style>
        <p:txBody>
          <a:bodyPr/>
          <a:lstStyle/>
          <a:p>
            <a:endParaRPr lang="en-US"/>
          </a:p>
        </p:txBody>
      </p:sp>
      <p:sp>
        <p:nvSpPr>
          <p:cNvPr id="14" name="Right Arrow 13"/>
          <p:cNvSpPr/>
          <p:nvPr/>
        </p:nvSpPr>
        <p:spPr>
          <a:xfrm rot="10800000">
            <a:off x="4086946" y="4307323"/>
            <a:ext cx="2419903" cy="822960"/>
          </a:xfrm>
          <a:prstGeom prst="rightArrow">
            <a:avLst/>
          </a:prstGeom>
          <a:ln/>
        </p:spPr>
        <p:style>
          <a:lnRef idx="1">
            <a:schemeClr val="accent6"/>
          </a:lnRef>
          <a:fillRef idx="3">
            <a:schemeClr val="accent6"/>
          </a:fillRef>
          <a:effectRef idx="2">
            <a:schemeClr val="accent6"/>
          </a:effectRef>
          <a:fontRef idx="minor">
            <a:schemeClr val="lt1"/>
          </a:fontRef>
        </p:style>
        <p:txBody>
          <a:bodyPr/>
          <a:lstStyle/>
          <a:p>
            <a:endParaRPr lang="en-US"/>
          </a:p>
        </p:txBody>
      </p:sp>
      <p:sp>
        <p:nvSpPr>
          <p:cNvPr id="15" name="TextBox 14"/>
          <p:cNvSpPr txBox="1"/>
          <p:nvPr/>
        </p:nvSpPr>
        <p:spPr>
          <a:xfrm>
            <a:off x="2116815" y="982037"/>
            <a:ext cx="3415016" cy="1200329"/>
          </a:xfrm>
          <a:prstGeom prst="rect">
            <a:avLst/>
          </a:prstGeom>
          <a:noFill/>
        </p:spPr>
        <p:txBody>
          <a:bodyPr wrap="square" rtlCol="0">
            <a:spAutoFit/>
          </a:bodyPr>
          <a:lstStyle/>
          <a:p>
            <a:pPr algn="ctr"/>
            <a:r>
              <a:rPr lang="en-US" dirty="0" smtClean="0"/>
              <a:t>Cells </a:t>
            </a:r>
            <a:r>
              <a:rPr lang="en-US" dirty="0" smtClean="0"/>
              <a:t>perform the basic functions of life such as making proteins, processing nutrients, and replicating.</a:t>
            </a:r>
            <a:endParaRPr lang="en-US" dirty="0"/>
          </a:p>
        </p:txBody>
      </p:sp>
      <p:sp>
        <p:nvSpPr>
          <p:cNvPr id="16" name="TextBox 15"/>
          <p:cNvSpPr txBox="1"/>
          <p:nvPr/>
        </p:nvSpPr>
        <p:spPr>
          <a:xfrm>
            <a:off x="4786065" y="2734527"/>
            <a:ext cx="3021728" cy="1754327"/>
          </a:xfrm>
          <a:prstGeom prst="rect">
            <a:avLst/>
          </a:prstGeom>
          <a:noFill/>
        </p:spPr>
        <p:txBody>
          <a:bodyPr wrap="square" rtlCol="0">
            <a:spAutoFit/>
          </a:bodyPr>
          <a:lstStyle/>
          <a:p>
            <a:pPr algn="ctr"/>
            <a:r>
              <a:rPr lang="en-US" dirty="0" smtClean="0"/>
              <a:t>A </a:t>
            </a:r>
            <a:r>
              <a:rPr lang="en-US" dirty="0" smtClean="0"/>
              <a:t>group of cells with similar jobs combine to form tissues. Tissues have specific tasks such as digestion, movement, and support.</a:t>
            </a:r>
            <a:endParaRPr lang="en-US" dirty="0"/>
          </a:p>
        </p:txBody>
      </p:sp>
      <p:sp>
        <p:nvSpPr>
          <p:cNvPr id="17" name="TextBox 16"/>
          <p:cNvSpPr txBox="1"/>
          <p:nvPr/>
        </p:nvSpPr>
        <p:spPr>
          <a:xfrm>
            <a:off x="2867701" y="4990409"/>
            <a:ext cx="4075428" cy="1754327"/>
          </a:xfrm>
          <a:prstGeom prst="rect">
            <a:avLst/>
          </a:prstGeom>
          <a:noFill/>
        </p:spPr>
        <p:txBody>
          <a:bodyPr wrap="square" rtlCol="0">
            <a:spAutoFit/>
          </a:bodyPr>
          <a:lstStyle/>
          <a:p>
            <a:pPr algn="ctr"/>
            <a:r>
              <a:rPr lang="en-US" dirty="0" smtClean="0"/>
              <a:t>When </a:t>
            </a:r>
            <a:r>
              <a:rPr lang="en-US" dirty="0" smtClean="0"/>
              <a:t>a group of similar tissues work together to complete a common task, they are called organs. Organs can also work together in systems to help get many different jobs done.</a:t>
            </a:r>
            <a:endParaRPr lang="en-US" dirty="0"/>
          </a:p>
        </p:txBody>
      </p:sp>
      <p:grpSp>
        <p:nvGrpSpPr>
          <p:cNvPr id="26" name="Group 25"/>
          <p:cNvGrpSpPr/>
          <p:nvPr/>
        </p:nvGrpSpPr>
        <p:grpSpPr>
          <a:xfrm>
            <a:off x="331956" y="4592442"/>
            <a:ext cx="2432020" cy="2039112"/>
            <a:chOff x="72030" y="3572581"/>
            <a:chExt cx="3255674" cy="3028292"/>
          </a:xfrm>
        </p:grpSpPr>
        <p:sp>
          <p:nvSpPr>
            <p:cNvPr id="18" name="5-Point Star 17"/>
            <p:cNvSpPr/>
            <p:nvPr/>
          </p:nvSpPr>
          <p:spPr>
            <a:xfrm rot="20886040">
              <a:off x="72030" y="3572581"/>
              <a:ext cx="3255674" cy="2780108"/>
            </a:xfrm>
            <a:prstGeom prst="star5">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pic>
          <p:nvPicPr>
            <p:cNvPr id="7" name="Picture 6" descr="systems .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125" y="3760240"/>
              <a:ext cx="2175925" cy="2840633"/>
            </a:xfrm>
            <a:prstGeom prst="rect">
              <a:avLst/>
            </a:prstGeom>
          </p:spPr>
        </p:pic>
      </p:grpSp>
      <p:grpSp>
        <p:nvGrpSpPr>
          <p:cNvPr id="22" name="Group 21"/>
          <p:cNvGrpSpPr/>
          <p:nvPr/>
        </p:nvGrpSpPr>
        <p:grpSpPr>
          <a:xfrm>
            <a:off x="6506849" y="170447"/>
            <a:ext cx="1549878" cy="432454"/>
            <a:chOff x="6506849" y="170447"/>
            <a:chExt cx="1549878" cy="432454"/>
          </a:xfrm>
        </p:grpSpPr>
        <p:sp>
          <p:nvSpPr>
            <p:cNvPr id="3" name="Rectangle 2"/>
            <p:cNvSpPr/>
            <p:nvPr/>
          </p:nvSpPr>
          <p:spPr>
            <a:xfrm>
              <a:off x="6506849" y="175965"/>
              <a:ext cx="1549878" cy="42693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extBox 1"/>
            <p:cNvSpPr txBox="1"/>
            <p:nvPr/>
          </p:nvSpPr>
          <p:spPr>
            <a:xfrm>
              <a:off x="6506849" y="170447"/>
              <a:ext cx="1482308" cy="400110"/>
            </a:xfrm>
            <a:prstGeom prst="rect">
              <a:avLst/>
            </a:prstGeom>
            <a:noFill/>
          </p:spPr>
          <p:txBody>
            <a:bodyPr wrap="square" rtlCol="0">
              <a:spAutoFit/>
            </a:bodyPr>
            <a:lstStyle/>
            <a:p>
              <a:pPr algn="ctr"/>
              <a:r>
                <a:rPr lang="en-US" sz="2000" b="1" dirty="0" smtClean="0">
                  <a:solidFill>
                    <a:schemeClr val="bg1"/>
                  </a:solidFill>
                </a:rPr>
                <a:t>Tissue</a:t>
              </a:r>
              <a:endParaRPr lang="en-US" sz="2000" b="1" dirty="0">
                <a:solidFill>
                  <a:schemeClr val="bg1"/>
                </a:solidFill>
              </a:endParaRPr>
            </a:p>
          </p:txBody>
        </p:sp>
      </p:grpSp>
      <p:grpSp>
        <p:nvGrpSpPr>
          <p:cNvPr id="24" name="Group 23"/>
          <p:cNvGrpSpPr/>
          <p:nvPr/>
        </p:nvGrpSpPr>
        <p:grpSpPr>
          <a:xfrm>
            <a:off x="331956" y="175965"/>
            <a:ext cx="1549878" cy="426936"/>
            <a:chOff x="331956" y="175965"/>
            <a:chExt cx="1549878" cy="426936"/>
          </a:xfrm>
        </p:grpSpPr>
        <p:sp>
          <p:nvSpPr>
            <p:cNvPr id="19" name="Rectangle 18"/>
            <p:cNvSpPr/>
            <p:nvPr/>
          </p:nvSpPr>
          <p:spPr>
            <a:xfrm>
              <a:off x="331956" y="175965"/>
              <a:ext cx="1549878" cy="42693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TextBox 3"/>
            <p:cNvSpPr txBox="1"/>
            <p:nvPr/>
          </p:nvSpPr>
          <p:spPr>
            <a:xfrm>
              <a:off x="331956" y="175965"/>
              <a:ext cx="1549878" cy="400110"/>
            </a:xfrm>
            <a:prstGeom prst="rect">
              <a:avLst/>
            </a:prstGeom>
            <a:noFill/>
          </p:spPr>
          <p:txBody>
            <a:bodyPr wrap="square" rtlCol="0">
              <a:spAutoFit/>
            </a:bodyPr>
            <a:lstStyle/>
            <a:p>
              <a:pPr algn="ctr"/>
              <a:r>
                <a:rPr lang="en-US" sz="2000" b="1" dirty="0" smtClean="0">
                  <a:solidFill>
                    <a:srgbClr val="FFFFFF"/>
                  </a:solidFill>
                </a:rPr>
                <a:t>Cells</a:t>
              </a:r>
              <a:endParaRPr lang="en-US" sz="2000" b="1" dirty="0">
                <a:solidFill>
                  <a:srgbClr val="FFFFFF"/>
                </a:solidFill>
              </a:endParaRPr>
            </a:p>
          </p:txBody>
        </p:sp>
      </p:grpSp>
      <p:grpSp>
        <p:nvGrpSpPr>
          <p:cNvPr id="23" name="Group 22"/>
          <p:cNvGrpSpPr/>
          <p:nvPr/>
        </p:nvGrpSpPr>
        <p:grpSpPr>
          <a:xfrm>
            <a:off x="7281788" y="4165506"/>
            <a:ext cx="1549878" cy="426936"/>
            <a:chOff x="7281788" y="4165506"/>
            <a:chExt cx="1549878" cy="426936"/>
          </a:xfrm>
        </p:grpSpPr>
        <p:sp>
          <p:nvSpPr>
            <p:cNvPr id="20" name="Rectangle 19"/>
            <p:cNvSpPr/>
            <p:nvPr/>
          </p:nvSpPr>
          <p:spPr>
            <a:xfrm>
              <a:off x="7281788" y="4165506"/>
              <a:ext cx="1549878" cy="42693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TextBox 7"/>
            <p:cNvSpPr txBox="1"/>
            <p:nvPr/>
          </p:nvSpPr>
          <p:spPr>
            <a:xfrm>
              <a:off x="7377955" y="4165506"/>
              <a:ext cx="1357544" cy="400110"/>
            </a:xfrm>
            <a:prstGeom prst="rect">
              <a:avLst/>
            </a:prstGeom>
            <a:noFill/>
          </p:spPr>
          <p:txBody>
            <a:bodyPr wrap="square" rtlCol="0">
              <a:spAutoFit/>
            </a:bodyPr>
            <a:lstStyle/>
            <a:p>
              <a:pPr algn="ctr"/>
              <a:r>
                <a:rPr lang="en-US" sz="2000" b="1" dirty="0" smtClean="0">
                  <a:solidFill>
                    <a:srgbClr val="FFFFFF"/>
                  </a:solidFill>
                </a:rPr>
                <a:t>Organs</a:t>
              </a:r>
              <a:endParaRPr lang="en-US" sz="2000" b="1" dirty="0">
                <a:solidFill>
                  <a:srgbClr val="FFFFFF"/>
                </a:solidFill>
              </a:endParaRPr>
            </a:p>
          </p:txBody>
        </p:sp>
      </p:grpSp>
      <p:grpSp>
        <p:nvGrpSpPr>
          <p:cNvPr id="25" name="Group 24"/>
          <p:cNvGrpSpPr/>
          <p:nvPr/>
        </p:nvGrpSpPr>
        <p:grpSpPr>
          <a:xfrm>
            <a:off x="1515772" y="4352148"/>
            <a:ext cx="2205114" cy="426936"/>
            <a:chOff x="3211333" y="6222422"/>
            <a:chExt cx="2205114" cy="426936"/>
          </a:xfrm>
        </p:grpSpPr>
        <p:sp>
          <p:nvSpPr>
            <p:cNvPr id="21" name="Rectangle 20"/>
            <p:cNvSpPr/>
            <p:nvPr/>
          </p:nvSpPr>
          <p:spPr>
            <a:xfrm>
              <a:off x="3212859" y="6222422"/>
              <a:ext cx="2193789" cy="42693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TextBox 9"/>
            <p:cNvSpPr txBox="1"/>
            <p:nvPr/>
          </p:nvSpPr>
          <p:spPr>
            <a:xfrm>
              <a:off x="3211333" y="6234985"/>
              <a:ext cx="2205114" cy="400110"/>
            </a:xfrm>
            <a:prstGeom prst="rect">
              <a:avLst/>
            </a:prstGeom>
            <a:noFill/>
          </p:spPr>
          <p:txBody>
            <a:bodyPr wrap="square" rtlCol="0">
              <a:spAutoFit/>
            </a:bodyPr>
            <a:lstStyle/>
            <a:p>
              <a:pPr algn="ctr"/>
              <a:r>
                <a:rPr lang="en-US" sz="2000" b="1" dirty="0" smtClean="0">
                  <a:solidFill>
                    <a:srgbClr val="FFFFFF"/>
                  </a:solidFill>
                </a:rPr>
                <a:t>Organ Systems</a:t>
              </a:r>
              <a:endParaRPr lang="en-US" sz="2000" b="1" dirty="0">
                <a:solidFill>
                  <a:srgbClr val="FFFFFF"/>
                </a:solidFill>
              </a:endParaRPr>
            </a:p>
          </p:txBody>
        </p:sp>
      </p:grpSp>
      <p:sp>
        <p:nvSpPr>
          <p:cNvPr id="27" name="TextBox 26"/>
          <p:cNvSpPr txBox="1"/>
          <p:nvPr/>
        </p:nvSpPr>
        <p:spPr>
          <a:xfrm>
            <a:off x="155291" y="3041130"/>
            <a:ext cx="3555796" cy="1200329"/>
          </a:xfrm>
          <a:prstGeom prst="rect">
            <a:avLst/>
          </a:prstGeom>
          <a:noFill/>
        </p:spPr>
        <p:txBody>
          <a:bodyPr wrap="square" rtlCol="0">
            <a:spAutoFit/>
          </a:bodyPr>
          <a:lstStyle/>
          <a:p>
            <a:r>
              <a:rPr lang="en-US" dirty="0" smtClean="0"/>
              <a:t>Organisms </a:t>
            </a:r>
            <a:r>
              <a:rPr lang="en-US" dirty="0" smtClean="0"/>
              <a:t>like bugs, animals, and plants are a collection of different organs working together to make life possible!</a:t>
            </a:r>
            <a:endParaRPr lang="en-US" dirty="0"/>
          </a:p>
        </p:txBody>
      </p:sp>
    </p:spTree>
    <p:extLst>
      <p:ext uri="{BB962C8B-B14F-4D97-AF65-F5344CB8AC3E}">
        <p14:creationId xmlns:p14="http://schemas.microsoft.com/office/powerpoint/2010/main" val="413441407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3069" y="2116207"/>
            <a:ext cx="3274542" cy="3970318"/>
          </a:xfrm>
          <a:prstGeom prst="rect">
            <a:avLst/>
          </a:prstGeom>
        </p:spPr>
        <p:txBody>
          <a:bodyPr wrap="square">
            <a:spAutoFit/>
          </a:bodyPr>
          <a:lstStyle/>
          <a:p>
            <a:pPr marL="285750" indent="-285750">
              <a:buFont typeface="Arial"/>
              <a:buChar char="•"/>
            </a:pPr>
            <a:r>
              <a:rPr lang="en-US" b="1" dirty="0">
                <a:solidFill>
                  <a:srgbClr val="FF870F"/>
                </a:solidFill>
              </a:rPr>
              <a:t>Nervous Tissue</a:t>
            </a:r>
            <a:r>
              <a:rPr lang="en-US" dirty="0"/>
              <a:t>: Tissue that reacts to stimuli and conduct impulses to various organs that help bring a response to the stimulus</a:t>
            </a:r>
            <a:r>
              <a:rPr lang="en-US" dirty="0" smtClean="0"/>
              <a:t>.</a:t>
            </a:r>
          </a:p>
          <a:p>
            <a:endParaRPr lang="en-US" dirty="0" smtClean="0"/>
          </a:p>
          <a:p>
            <a:pPr marL="285750" indent="-285750">
              <a:buFont typeface="Arial"/>
              <a:buChar char="•"/>
            </a:pPr>
            <a:r>
              <a:rPr lang="en-US" dirty="0" smtClean="0"/>
              <a:t>Found in the brain, spinal cord, and nerves. Cells in the Nervous </a:t>
            </a:r>
            <a:r>
              <a:rPr lang="en-US" dirty="0"/>
              <a:t>T</a:t>
            </a:r>
            <a:r>
              <a:rPr lang="en-US" dirty="0" smtClean="0"/>
              <a:t>issue communicate with electrical nerve impulses generated and carried along by neurons.</a:t>
            </a:r>
            <a:endParaRPr lang="en-US" dirty="0"/>
          </a:p>
        </p:txBody>
      </p:sp>
      <p:grpSp>
        <p:nvGrpSpPr>
          <p:cNvPr id="7" name="Group 6"/>
          <p:cNvGrpSpPr/>
          <p:nvPr/>
        </p:nvGrpSpPr>
        <p:grpSpPr>
          <a:xfrm>
            <a:off x="4368800" y="1664673"/>
            <a:ext cx="4004649" cy="4963697"/>
            <a:chOff x="4368800" y="1664673"/>
            <a:chExt cx="4004649" cy="4963697"/>
          </a:xfrm>
        </p:grpSpPr>
        <p:pic>
          <p:nvPicPr>
            <p:cNvPr id="5" name="Picture 4" descr="205402475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769" y="1664673"/>
              <a:ext cx="2172680" cy="162951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clrChange>
                <a:clrFrom>
                  <a:srgbClr val="F2F2F4"/>
                </a:clrFrom>
                <a:clrTo>
                  <a:srgbClr val="F2F2F4">
                    <a:alpha val="0"/>
                  </a:srgbClr>
                </a:clrTo>
              </a:clrChange>
              <a:extLst>
                <a:ext uri="{28A0092B-C50C-407E-A947-70E740481C1C}">
                  <a14:useLocalDpi xmlns:a14="http://schemas.microsoft.com/office/drawing/2010/main" val="0"/>
                </a:ext>
              </a:extLst>
            </a:blip>
            <a:stretch>
              <a:fillRect/>
            </a:stretch>
          </p:blipFill>
          <p:spPr>
            <a:xfrm>
              <a:off x="4368800" y="3624883"/>
              <a:ext cx="4004649" cy="3003487"/>
            </a:xfrm>
            <a:prstGeom prst="rect">
              <a:avLst/>
            </a:prstGeom>
            <a:ln>
              <a:noFill/>
            </a:ln>
            <a:effectLst>
              <a:outerShdw blurRad="292100" dist="139700" dir="2700000" algn="tl" rotWithShape="0">
                <a:srgbClr val="333333">
                  <a:alpha val="65000"/>
                </a:srgbClr>
              </a:outerShdw>
            </a:effectLst>
          </p:spPr>
        </p:pic>
      </p:grpSp>
      <p:grpSp>
        <p:nvGrpSpPr>
          <p:cNvPr id="8" name="Group 7"/>
          <p:cNvGrpSpPr/>
          <p:nvPr/>
        </p:nvGrpSpPr>
        <p:grpSpPr>
          <a:xfrm>
            <a:off x="179892" y="229837"/>
            <a:ext cx="5541924" cy="1886370"/>
            <a:chOff x="179892" y="229837"/>
            <a:chExt cx="3400691" cy="1886370"/>
          </a:xfrm>
        </p:grpSpPr>
        <p:sp>
          <p:nvSpPr>
            <p:cNvPr id="9" name="Round Diagonal Corner Rectangle 8"/>
            <p:cNvSpPr/>
            <p:nvPr/>
          </p:nvSpPr>
          <p:spPr>
            <a:xfrm>
              <a:off x="179892" y="229837"/>
              <a:ext cx="34006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10" name="TextBox 9"/>
            <p:cNvSpPr txBox="1"/>
            <p:nvPr/>
          </p:nvSpPr>
          <p:spPr>
            <a:xfrm>
              <a:off x="377577" y="484991"/>
              <a:ext cx="3203006" cy="1631216"/>
            </a:xfrm>
            <a:prstGeom prst="rect">
              <a:avLst/>
            </a:prstGeom>
            <a:noFill/>
          </p:spPr>
          <p:txBody>
            <a:bodyPr wrap="square" rtlCol="0">
              <a:spAutoFit/>
            </a:bodyPr>
            <a:lstStyle/>
            <a:p>
              <a:r>
                <a:rPr lang="en-US" sz="5000" dirty="0" smtClean="0">
                  <a:latin typeface="American Typewriter"/>
                  <a:cs typeface="American Typewriter"/>
                </a:rPr>
                <a:t>Nervous Tissue</a:t>
              </a:r>
              <a:endParaRPr lang="en-US" sz="5000" dirty="0">
                <a:latin typeface="American Typewriter"/>
                <a:cs typeface="American Typewriter"/>
              </a:endParaRPr>
            </a:p>
          </p:txBody>
        </p:sp>
      </p:grpSp>
    </p:spTree>
    <p:extLst>
      <p:ext uri="{BB962C8B-B14F-4D97-AF65-F5344CB8AC3E}">
        <p14:creationId xmlns:p14="http://schemas.microsoft.com/office/powerpoint/2010/main" val="2981716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0952" y="1957313"/>
            <a:ext cx="4572000" cy="2308324"/>
          </a:xfrm>
          <a:prstGeom prst="rect">
            <a:avLst/>
          </a:prstGeom>
        </p:spPr>
        <p:txBody>
          <a:bodyPr>
            <a:spAutoFit/>
          </a:bodyPr>
          <a:lstStyle/>
          <a:p>
            <a:pPr marL="285750" indent="-285750">
              <a:buFont typeface="Arial"/>
              <a:buChar char="•"/>
            </a:pPr>
            <a:r>
              <a:rPr lang="en-US" b="1" dirty="0">
                <a:solidFill>
                  <a:srgbClr val="FF870F"/>
                </a:solidFill>
              </a:rPr>
              <a:t>Muscle Tissue</a:t>
            </a:r>
            <a:r>
              <a:rPr lang="en-US" dirty="0"/>
              <a:t>: Soft tissue consisting of three varieties: skeletal, cardiac, and smooth muscle tissue. </a:t>
            </a:r>
            <a:endParaRPr lang="en-US" dirty="0" smtClean="0"/>
          </a:p>
          <a:p>
            <a:endParaRPr lang="en-US" dirty="0" smtClean="0"/>
          </a:p>
          <a:p>
            <a:pPr marL="285750" indent="-285750">
              <a:buFont typeface="Arial"/>
              <a:buChar char="•"/>
            </a:pPr>
            <a:r>
              <a:rPr lang="en-US" dirty="0" smtClean="0"/>
              <a:t>Cells in the muscle tissue are able to shorten (contract) which leads to muscle contraction and, ultimately, movement of the body parts.</a:t>
            </a:r>
            <a:endParaRPr lang="en-US" dirty="0"/>
          </a:p>
        </p:txBody>
      </p:sp>
      <p:grpSp>
        <p:nvGrpSpPr>
          <p:cNvPr id="7" name="Group 6"/>
          <p:cNvGrpSpPr/>
          <p:nvPr/>
        </p:nvGrpSpPr>
        <p:grpSpPr>
          <a:xfrm>
            <a:off x="816149" y="2442028"/>
            <a:ext cx="7670800" cy="4062186"/>
            <a:chOff x="816149" y="2442028"/>
            <a:chExt cx="7670800" cy="4062186"/>
          </a:xfrm>
        </p:grpSpPr>
        <p:pic>
          <p:nvPicPr>
            <p:cNvPr id="5" name="Picture 4" descr="cardiacmuscle2.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555" y="2442028"/>
              <a:ext cx="2172680" cy="162951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6149" y="4586514"/>
              <a:ext cx="7670800" cy="1917700"/>
            </a:xfrm>
            <a:prstGeom prst="rect">
              <a:avLst/>
            </a:prstGeom>
          </p:spPr>
        </p:pic>
      </p:grpSp>
      <p:grpSp>
        <p:nvGrpSpPr>
          <p:cNvPr id="8" name="Group 7"/>
          <p:cNvGrpSpPr/>
          <p:nvPr/>
        </p:nvGrpSpPr>
        <p:grpSpPr>
          <a:xfrm>
            <a:off x="179892" y="229837"/>
            <a:ext cx="5503436" cy="1886370"/>
            <a:chOff x="179892" y="229837"/>
            <a:chExt cx="3485950" cy="1886370"/>
          </a:xfrm>
        </p:grpSpPr>
        <p:sp>
          <p:nvSpPr>
            <p:cNvPr id="9" name="Round Diagonal Corner Rectangle 8"/>
            <p:cNvSpPr/>
            <p:nvPr/>
          </p:nvSpPr>
          <p:spPr>
            <a:xfrm>
              <a:off x="179892" y="229837"/>
              <a:ext cx="34006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10" name="TextBox 9"/>
            <p:cNvSpPr txBox="1"/>
            <p:nvPr/>
          </p:nvSpPr>
          <p:spPr>
            <a:xfrm>
              <a:off x="462836" y="484991"/>
              <a:ext cx="3203006" cy="1631216"/>
            </a:xfrm>
            <a:prstGeom prst="rect">
              <a:avLst/>
            </a:prstGeom>
            <a:noFill/>
          </p:spPr>
          <p:txBody>
            <a:bodyPr wrap="square" rtlCol="0">
              <a:spAutoFit/>
            </a:bodyPr>
            <a:lstStyle/>
            <a:p>
              <a:r>
                <a:rPr lang="en-US" sz="5000" dirty="0" smtClean="0">
                  <a:latin typeface="American Typewriter"/>
                  <a:cs typeface="American Typewriter"/>
                </a:rPr>
                <a:t>Muscle Tissue</a:t>
              </a:r>
              <a:endParaRPr lang="en-US" sz="5000" dirty="0">
                <a:latin typeface="American Typewriter"/>
                <a:cs typeface="American Typewriter"/>
              </a:endParaRPr>
            </a:p>
          </p:txBody>
        </p:sp>
      </p:grpSp>
    </p:spTree>
    <p:extLst>
      <p:ext uri="{BB962C8B-B14F-4D97-AF65-F5344CB8AC3E}">
        <p14:creationId xmlns:p14="http://schemas.microsoft.com/office/powerpoint/2010/main" val="1907403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0730" y="3048832"/>
            <a:ext cx="2860906" cy="3416320"/>
          </a:xfrm>
          <a:prstGeom prst="rect">
            <a:avLst/>
          </a:prstGeom>
        </p:spPr>
        <p:txBody>
          <a:bodyPr wrap="square">
            <a:spAutoFit/>
          </a:bodyPr>
          <a:lstStyle/>
          <a:p>
            <a:endParaRPr lang="en-US" dirty="0" smtClean="0"/>
          </a:p>
          <a:p>
            <a:pPr marL="285750" indent="-285750">
              <a:buFont typeface="Arial"/>
              <a:buChar char="•"/>
            </a:pPr>
            <a:r>
              <a:rPr lang="en-US" dirty="0" smtClean="0"/>
              <a:t>Connective Tissues are used to bind structures together, form a framework and support for organs and body, store fat, transport substances, protect against disease, and help repair tissue damage.</a:t>
            </a:r>
            <a:endParaRPr lang="en-US" dirty="0"/>
          </a:p>
        </p:txBody>
      </p:sp>
      <p:grpSp>
        <p:nvGrpSpPr>
          <p:cNvPr id="9" name="Group 8"/>
          <p:cNvGrpSpPr/>
          <p:nvPr/>
        </p:nvGrpSpPr>
        <p:grpSpPr>
          <a:xfrm>
            <a:off x="3181636" y="1743241"/>
            <a:ext cx="5729593" cy="4721911"/>
            <a:chOff x="2307230" y="1448205"/>
            <a:chExt cx="6604000" cy="5261479"/>
          </a:xfrm>
        </p:grpSpPr>
        <p:grpSp>
          <p:nvGrpSpPr>
            <p:cNvPr id="7" name="Group 6"/>
            <p:cNvGrpSpPr/>
            <p:nvPr/>
          </p:nvGrpSpPr>
          <p:grpSpPr>
            <a:xfrm>
              <a:off x="2307230" y="3407684"/>
              <a:ext cx="6604000" cy="3302000"/>
              <a:chOff x="1420125" y="3007014"/>
              <a:chExt cx="6604000" cy="3302000"/>
            </a:xfrm>
          </p:grpSpPr>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0125" y="3007014"/>
                <a:ext cx="6604000" cy="1651000"/>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0125" y="4658014"/>
                <a:ext cx="6604000" cy="1651000"/>
              </a:xfrm>
              <a:prstGeom prst="rect">
                <a:avLst/>
              </a:prstGeom>
            </p:spPr>
          </p:pic>
        </p:grpSp>
        <p:pic>
          <p:nvPicPr>
            <p:cNvPr id="8" name="Picture 7" descr="areolar_0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465" y="1448205"/>
              <a:ext cx="2172680" cy="1608468"/>
            </a:xfrm>
            <a:prstGeom prst="rect">
              <a:avLst/>
            </a:prstGeom>
            <a:ln>
              <a:noFill/>
            </a:ln>
            <a:effectLst>
              <a:outerShdw blurRad="292100" dist="139700" dir="2700000" algn="tl" rotWithShape="0">
                <a:srgbClr val="333333">
                  <a:alpha val="65000"/>
                </a:srgbClr>
              </a:outerShdw>
            </a:effectLst>
          </p:spPr>
        </p:pic>
      </p:grpSp>
      <p:grpSp>
        <p:nvGrpSpPr>
          <p:cNvPr id="10" name="Group 9"/>
          <p:cNvGrpSpPr/>
          <p:nvPr/>
        </p:nvGrpSpPr>
        <p:grpSpPr>
          <a:xfrm>
            <a:off x="179892" y="229837"/>
            <a:ext cx="6382582" cy="1886370"/>
            <a:chOff x="179892" y="229837"/>
            <a:chExt cx="3400691" cy="1886370"/>
          </a:xfrm>
        </p:grpSpPr>
        <p:sp>
          <p:nvSpPr>
            <p:cNvPr id="11" name="Round Diagonal Corner Rectangle 10"/>
            <p:cNvSpPr/>
            <p:nvPr/>
          </p:nvSpPr>
          <p:spPr>
            <a:xfrm>
              <a:off x="179892" y="229837"/>
              <a:ext cx="34006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12" name="TextBox 11"/>
            <p:cNvSpPr txBox="1"/>
            <p:nvPr/>
          </p:nvSpPr>
          <p:spPr>
            <a:xfrm>
              <a:off x="377577" y="484991"/>
              <a:ext cx="3203006" cy="1631216"/>
            </a:xfrm>
            <a:prstGeom prst="rect">
              <a:avLst/>
            </a:prstGeom>
            <a:noFill/>
          </p:spPr>
          <p:txBody>
            <a:bodyPr wrap="square" rtlCol="0">
              <a:spAutoFit/>
            </a:bodyPr>
            <a:lstStyle/>
            <a:p>
              <a:r>
                <a:rPr lang="en-US" sz="5000" dirty="0" smtClean="0">
                  <a:latin typeface="American Typewriter"/>
                  <a:cs typeface="American Typewriter"/>
                </a:rPr>
                <a:t>Connective Tissue</a:t>
              </a:r>
              <a:endParaRPr lang="en-US" sz="5000" dirty="0">
                <a:latin typeface="American Typewriter"/>
                <a:cs typeface="American Typewriter"/>
              </a:endParaRPr>
            </a:p>
          </p:txBody>
        </p:sp>
      </p:grpSp>
      <p:sp>
        <p:nvSpPr>
          <p:cNvPr id="2" name="TextBox 1"/>
          <p:cNvSpPr txBox="1"/>
          <p:nvPr/>
        </p:nvSpPr>
        <p:spPr>
          <a:xfrm>
            <a:off x="320730" y="2116207"/>
            <a:ext cx="5349769" cy="1200329"/>
          </a:xfrm>
          <a:prstGeom prst="rect">
            <a:avLst/>
          </a:prstGeom>
          <a:noFill/>
        </p:spPr>
        <p:txBody>
          <a:bodyPr wrap="square" rtlCol="0">
            <a:spAutoFit/>
          </a:bodyPr>
          <a:lstStyle/>
          <a:p>
            <a:pPr marL="285750" indent="-285750">
              <a:buFont typeface="Arial"/>
              <a:buChar char="•"/>
            </a:pPr>
            <a:r>
              <a:rPr lang="en-US" b="1" dirty="0">
                <a:solidFill>
                  <a:srgbClr val="FF870F"/>
                </a:solidFill>
              </a:rPr>
              <a:t>Connective tissue</a:t>
            </a:r>
            <a:r>
              <a:rPr lang="en-US" dirty="0"/>
              <a:t>: Diverse group of tissues where all cells have abundant extracellular material.</a:t>
            </a:r>
          </a:p>
          <a:p>
            <a:endParaRPr lang="en-US" dirty="0"/>
          </a:p>
        </p:txBody>
      </p:sp>
    </p:spTree>
    <p:extLst>
      <p:ext uri="{BB962C8B-B14F-4D97-AF65-F5344CB8AC3E}">
        <p14:creationId xmlns:p14="http://schemas.microsoft.com/office/powerpoint/2010/main" val="1959988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316406" y="2602629"/>
            <a:ext cx="5402772" cy="4153391"/>
            <a:chOff x="3316406" y="2602629"/>
            <a:chExt cx="5402772" cy="4153391"/>
          </a:xfrm>
        </p:grpSpPr>
        <p:pic>
          <p:nvPicPr>
            <p:cNvPr id="5" name="Picture 4" descr="Epithelium 01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900" y="2602629"/>
              <a:ext cx="2172680" cy="162951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16406" y="4594911"/>
              <a:ext cx="5402772" cy="2161109"/>
            </a:xfrm>
            <a:prstGeom prst="rect">
              <a:avLst/>
            </a:prstGeom>
          </p:spPr>
        </p:pic>
      </p:grpSp>
      <p:sp>
        <p:nvSpPr>
          <p:cNvPr id="8" name="Rectangle 7"/>
          <p:cNvSpPr/>
          <p:nvPr/>
        </p:nvSpPr>
        <p:spPr>
          <a:xfrm>
            <a:off x="477131" y="2116813"/>
            <a:ext cx="4572000" cy="1754327"/>
          </a:xfrm>
          <a:prstGeom prst="rect">
            <a:avLst/>
          </a:prstGeom>
        </p:spPr>
        <p:txBody>
          <a:bodyPr>
            <a:spAutoFit/>
          </a:bodyPr>
          <a:lstStyle/>
          <a:p>
            <a:pPr marL="285750" indent="-285750">
              <a:buFont typeface="Arial"/>
              <a:buChar char="•"/>
            </a:pPr>
            <a:r>
              <a:rPr lang="en-US" b="1" dirty="0">
                <a:solidFill>
                  <a:srgbClr val="FF870F"/>
                </a:solidFill>
              </a:rPr>
              <a:t>Epithelial Tissue</a:t>
            </a:r>
            <a:r>
              <a:rPr lang="en-US" dirty="0"/>
              <a:t>: Tightly bound cells that </a:t>
            </a:r>
            <a:r>
              <a:rPr lang="en-US" dirty="0" smtClean="0"/>
              <a:t>cover all body surfaces in vertebrates including:</a:t>
            </a:r>
          </a:p>
          <a:p>
            <a:pPr marL="742950" lvl="1" indent="-285750">
              <a:buFont typeface="Arial"/>
              <a:buChar char="•"/>
            </a:pPr>
            <a:r>
              <a:rPr lang="en-US" dirty="0" smtClean="0"/>
              <a:t>Lining of lungs</a:t>
            </a:r>
          </a:p>
          <a:p>
            <a:pPr marL="742950" lvl="1" indent="-285750">
              <a:buFont typeface="Arial"/>
              <a:buChar char="•"/>
            </a:pPr>
            <a:r>
              <a:rPr lang="en-US" dirty="0" smtClean="0"/>
              <a:t>Skin</a:t>
            </a:r>
          </a:p>
          <a:p>
            <a:pPr marL="742950" lvl="1" indent="-285750">
              <a:buFont typeface="Arial"/>
              <a:buChar char="•"/>
            </a:pPr>
            <a:r>
              <a:rPr lang="en-US" dirty="0" smtClean="0"/>
              <a:t>Inside of intestines</a:t>
            </a:r>
          </a:p>
        </p:txBody>
      </p:sp>
      <p:grpSp>
        <p:nvGrpSpPr>
          <p:cNvPr id="10" name="Group 9"/>
          <p:cNvGrpSpPr/>
          <p:nvPr/>
        </p:nvGrpSpPr>
        <p:grpSpPr>
          <a:xfrm>
            <a:off x="179892" y="229837"/>
            <a:ext cx="6457447" cy="1854784"/>
            <a:chOff x="179892" y="229837"/>
            <a:chExt cx="3505148" cy="1854784"/>
          </a:xfrm>
        </p:grpSpPr>
        <p:sp>
          <p:nvSpPr>
            <p:cNvPr id="11" name="Round Diagonal Corner Rectangle 10"/>
            <p:cNvSpPr/>
            <p:nvPr/>
          </p:nvSpPr>
          <p:spPr>
            <a:xfrm>
              <a:off x="179892" y="229837"/>
              <a:ext cx="34006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12" name="TextBox 11"/>
            <p:cNvSpPr txBox="1"/>
            <p:nvPr/>
          </p:nvSpPr>
          <p:spPr>
            <a:xfrm>
              <a:off x="482034" y="453405"/>
              <a:ext cx="3203006" cy="1631216"/>
            </a:xfrm>
            <a:prstGeom prst="rect">
              <a:avLst/>
            </a:prstGeom>
            <a:noFill/>
          </p:spPr>
          <p:txBody>
            <a:bodyPr wrap="square" rtlCol="0">
              <a:spAutoFit/>
            </a:bodyPr>
            <a:lstStyle/>
            <a:p>
              <a:r>
                <a:rPr lang="en-US" sz="5000" dirty="0" smtClean="0">
                  <a:latin typeface="American Typewriter"/>
                  <a:cs typeface="American Typewriter"/>
                </a:rPr>
                <a:t>Epithelial Tissue</a:t>
              </a:r>
              <a:endParaRPr lang="en-US" sz="5000" dirty="0">
                <a:latin typeface="American Typewriter"/>
                <a:cs typeface="American Typewriter"/>
              </a:endParaRPr>
            </a:p>
          </p:txBody>
        </p:sp>
      </p:grpSp>
      <p:sp>
        <p:nvSpPr>
          <p:cNvPr id="3" name="TextBox 2"/>
          <p:cNvSpPr txBox="1"/>
          <p:nvPr/>
        </p:nvSpPr>
        <p:spPr>
          <a:xfrm>
            <a:off x="477130" y="4079203"/>
            <a:ext cx="2644057" cy="2308324"/>
          </a:xfrm>
          <a:prstGeom prst="rect">
            <a:avLst/>
          </a:prstGeom>
          <a:noFill/>
        </p:spPr>
        <p:txBody>
          <a:bodyPr wrap="square" rtlCol="0">
            <a:spAutoFit/>
          </a:bodyPr>
          <a:lstStyle/>
          <a:p>
            <a:pPr marL="285750" indent="-285750">
              <a:buFont typeface="Arial"/>
              <a:buChar char="•"/>
            </a:pPr>
            <a:r>
              <a:rPr lang="en-US" dirty="0"/>
              <a:t>This is also the type of tissue that glands in the body are made out of. Glands regulate hormone levels in the body.</a:t>
            </a:r>
          </a:p>
          <a:p>
            <a:endParaRPr lang="en-US" dirty="0"/>
          </a:p>
        </p:txBody>
      </p:sp>
    </p:spTree>
    <p:extLst>
      <p:ext uri="{BB962C8B-B14F-4D97-AF65-F5344CB8AC3E}">
        <p14:creationId xmlns:p14="http://schemas.microsoft.com/office/powerpoint/2010/main" val="1820064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197370" y="229837"/>
            <a:ext cx="4401696" cy="1323024"/>
          </a:xfrm>
          <a:prstGeom prst="round2DiagRect">
            <a:avLst/>
          </a:prstGeom>
          <a:ln/>
        </p:spPr>
        <p:style>
          <a:lnRef idx="1">
            <a:schemeClr val="accent4"/>
          </a:lnRef>
          <a:fillRef idx="3">
            <a:schemeClr val="accent4"/>
          </a:fillRef>
          <a:effectRef idx="2">
            <a:schemeClr val="accent4"/>
          </a:effectRef>
          <a:fontRef idx="minor">
            <a:schemeClr val="lt1"/>
          </a:fontRef>
        </p:style>
        <p:txBody>
          <a:bodyPr>
            <a:scene3d>
              <a:camera prst="obliqueTopLeft"/>
              <a:lightRig rig="threePt" dir="t"/>
            </a:scene3d>
          </a:bodyPr>
          <a:lstStyle/>
          <a:p>
            <a:endParaRPr lang="en-US"/>
          </a:p>
        </p:txBody>
      </p:sp>
      <p:sp>
        <p:nvSpPr>
          <p:cNvPr id="9" name="TextBox 8"/>
          <p:cNvSpPr txBox="1"/>
          <p:nvPr/>
        </p:nvSpPr>
        <p:spPr>
          <a:xfrm>
            <a:off x="345326" y="437730"/>
            <a:ext cx="4166457" cy="769441"/>
          </a:xfrm>
          <a:prstGeom prst="rect">
            <a:avLst/>
          </a:prstGeom>
          <a:noFill/>
        </p:spPr>
        <p:txBody>
          <a:bodyPr wrap="square" rtlCol="0">
            <a:spAutoFit/>
          </a:bodyPr>
          <a:lstStyle/>
          <a:p>
            <a:pPr algn="ctr"/>
            <a:r>
              <a:rPr lang="en-US" sz="4400" dirty="0" smtClean="0">
                <a:latin typeface="American Typewriter"/>
                <a:cs typeface="American Typewriter"/>
              </a:rPr>
              <a:t>Inside the Cell:</a:t>
            </a:r>
            <a:endParaRPr lang="en-US" sz="4400" dirty="0">
              <a:latin typeface="American Typewriter"/>
              <a:cs typeface="American Typewriter"/>
            </a:endParaRPr>
          </a:p>
        </p:txBody>
      </p:sp>
      <p:grpSp>
        <p:nvGrpSpPr>
          <p:cNvPr id="28" name="Group 27"/>
          <p:cNvGrpSpPr/>
          <p:nvPr/>
        </p:nvGrpSpPr>
        <p:grpSpPr>
          <a:xfrm rot="3863510">
            <a:off x="1838322" y="2386939"/>
            <a:ext cx="4612073" cy="4057290"/>
            <a:chOff x="1837261" y="141667"/>
            <a:chExt cx="7178075" cy="6858000"/>
          </a:xfrm>
        </p:grpSpPr>
        <p:pic>
          <p:nvPicPr>
            <p:cNvPr id="30" name="Picture 29"/>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37261" y="141667"/>
              <a:ext cx="7178075" cy="6858000"/>
            </a:xfrm>
            <a:prstGeom prst="rect">
              <a:avLst/>
            </a:prstGeom>
          </p:spPr>
        </p:pic>
        <p:pic>
          <p:nvPicPr>
            <p:cNvPr id="31" name="Picture 30"/>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89186" y="1167280"/>
              <a:ext cx="1831185" cy="1485768"/>
            </a:xfrm>
            <a:prstGeom prst="rect">
              <a:avLst/>
            </a:prstGeom>
          </p:spPr>
        </p:pic>
        <p:pic>
          <p:nvPicPr>
            <p:cNvPr id="32" name="Picture 31"/>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53141" y="1970467"/>
              <a:ext cx="5093467" cy="3567448"/>
            </a:xfrm>
            <a:prstGeom prst="rect">
              <a:avLst/>
            </a:prstGeom>
          </p:spPr>
        </p:pic>
        <p:pic>
          <p:nvPicPr>
            <p:cNvPr id="33" name="Picture 32"/>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86102" y="939559"/>
              <a:ext cx="1953690" cy="2267880"/>
            </a:xfrm>
            <a:prstGeom prst="rect">
              <a:avLst/>
            </a:prstGeom>
          </p:spPr>
        </p:pic>
        <p:pic>
          <p:nvPicPr>
            <p:cNvPr id="34" name="Picture 33"/>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73753" y="2060620"/>
              <a:ext cx="2633791" cy="2871989"/>
            </a:xfrm>
            <a:prstGeom prst="rect">
              <a:avLst/>
            </a:prstGeom>
          </p:spPr>
        </p:pic>
        <p:pic>
          <p:nvPicPr>
            <p:cNvPr id="36" name="Picture 35"/>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39811" y="716831"/>
              <a:ext cx="4919472" cy="4632878"/>
            </a:xfrm>
            <a:prstGeom prst="rect">
              <a:avLst/>
            </a:prstGeom>
          </p:spPr>
        </p:pic>
        <p:pic>
          <p:nvPicPr>
            <p:cNvPr id="38" name="Picture 37"/>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09198" y="2597940"/>
              <a:ext cx="1487805" cy="1736514"/>
            </a:xfrm>
            <a:prstGeom prst="rect">
              <a:avLst/>
            </a:prstGeom>
          </p:spPr>
        </p:pic>
        <p:pic>
          <p:nvPicPr>
            <p:cNvPr id="39" name="Picture 38"/>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50549" y="3421834"/>
              <a:ext cx="478814" cy="581417"/>
            </a:xfrm>
            <a:prstGeom prst="rect">
              <a:avLst/>
            </a:prstGeom>
          </p:spPr>
        </p:pic>
        <p:cxnSp>
          <p:nvCxnSpPr>
            <p:cNvPr id="41" name="Straight Connector 40"/>
            <p:cNvCxnSpPr/>
            <p:nvPr/>
          </p:nvCxnSpPr>
          <p:spPr>
            <a:xfrm>
              <a:off x="4189186" y="2743201"/>
              <a:ext cx="328188" cy="1591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2346244" y="2729449"/>
              <a:ext cx="4063669" cy="2648424"/>
              <a:chOff x="2346244" y="8805789"/>
              <a:chExt cx="4063669" cy="2648424"/>
            </a:xfrm>
          </p:grpSpPr>
          <p:grpSp>
            <p:nvGrpSpPr>
              <p:cNvPr id="44" name="Group 43"/>
              <p:cNvGrpSpPr/>
              <p:nvPr/>
            </p:nvGrpSpPr>
            <p:grpSpPr>
              <a:xfrm>
                <a:off x="5623478" y="8957867"/>
                <a:ext cx="786435" cy="2496346"/>
                <a:chOff x="5623478" y="2881527"/>
                <a:chExt cx="786435" cy="2496346"/>
              </a:xfrm>
            </p:grpSpPr>
            <p:sp>
              <p:nvSpPr>
                <p:cNvPr id="46" name="Oval 45"/>
                <p:cNvSpPr/>
                <p:nvPr/>
              </p:nvSpPr>
              <p:spPr>
                <a:xfrm>
                  <a:off x="5623478" y="4829233"/>
                  <a:ext cx="548640" cy="548640"/>
                </a:xfrm>
                <a:prstGeom prst="ellipse">
                  <a:avLst/>
                </a:prstGeom>
                <a:solidFill>
                  <a:srgbClr val="DF0788"/>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7" name="Oval 46"/>
                <p:cNvSpPr/>
                <p:nvPr/>
              </p:nvSpPr>
              <p:spPr>
                <a:xfrm>
                  <a:off x="5861273" y="2881527"/>
                  <a:ext cx="548640" cy="548640"/>
                </a:xfrm>
                <a:prstGeom prst="ellipse">
                  <a:avLst/>
                </a:prstGeom>
                <a:solidFill>
                  <a:srgbClr val="DF0788"/>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sp>
            <p:nvSpPr>
              <p:cNvPr id="45" name="Oval 44"/>
              <p:cNvSpPr/>
              <p:nvPr/>
            </p:nvSpPr>
            <p:spPr>
              <a:xfrm>
                <a:off x="2346244" y="8805789"/>
                <a:ext cx="548640" cy="548640"/>
              </a:xfrm>
              <a:prstGeom prst="ellipse">
                <a:avLst/>
              </a:prstGeom>
              <a:solidFill>
                <a:srgbClr val="DF0788"/>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grpSp>
        <p:nvGrpSpPr>
          <p:cNvPr id="2" name="Group 1"/>
          <p:cNvGrpSpPr/>
          <p:nvPr/>
        </p:nvGrpSpPr>
        <p:grpSpPr>
          <a:xfrm>
            <a:off x="389809" y="1751796"/>
            <a:ext cx="8613708" cy="4151588"/>
            <a:chOff x="146351" y="1104731"/>
            <a:chExt cx="9328498" cy="4657258"/>
          </a:xfrm>
        </p:grpSpPr>
        <p:sp>
          <p:nvSpPr>
            <p:cNvPr id="11" name="TextBox 10"/>
            <p:cNvSpPr txBox="1"/>
            <p:nvPr/>
          </p:nvSpPr>
          <p:spPr>
            <a:xfrm>
              <a:off x="6783662" y="5411947"/>
              <a:ext cx="1600703" cy="345265"/>
            </a:xfrm>
            <a:prstGeom prst="rect">
              <a:avLst/>
            </a:prstGeom>
            <a:noFill/>
          </p:spPr>
          <p:txBody>
            <a:bodyPr wrap="square" rtlCol="0">
              <a:spAutoFit/>
            </a:bodyPr>
            <a:lstStyle/>
            <a:p>
              <a:r>
                <a:rPr lang="en-US" sz="1400" b="1" dirty="0" smtClean="0">
                  <a:solidFill>
                    <a:srgbClr val="000000"/>
                  </a:solidFill>
                </a:rPr>
                <a:t>Mitochondrion</a:t>
              </a:r>
              <a:endParaRPr lang="en-US" sz="1400" dirty="0">
                <a:solidFill>
                  <a:srgbClr val="000000"/>
                </a:solidFill>
              </a:endParaRPr>
            </a:p>
          </p:txBody>
        </p:sp>
        <p:sp>
          <p:nvSpPr>
            <p:cNvPr id="12" name="TextBox 11"/>
            <p:cNvSpPr txBox="1"/>
            <p:nvPr/>
          </p:nvSpPr>
          <p:spPr>
            <a:xfrm>
              <a:off x="5804778" y="2143507"/>
              <a:ext cx="974016" cy="345265"/>
            </a:xfrm>
            <a:prstGeom prst="rect">
              <a:avLst/>
            </a:prstGeom>
            <a:noFill/>
          </p:spPr>
          <p:txBody>
            <a:bodyPr wrap="square" rtlCol="0">
              <a:spAutoFit/>
            </a:bodyPr>
            <a:lstStyle/>
            <a:p>
              <a:r>
                <a:rPr lang="en-US" sz="1400" b="1" dirty="0" smtClean="0">
                  <a:solidFill>
                    <a:srgbClr val="000000"/>
                  </a:solidFill>
                </a:rPr>
                <a:t>Nucleus</a:t>
              </a:r>
              <a:endParaRPr lang="en-US" sz="1400" dirty="0">
                <a:solidFill>
                  <a:srgbClr val="000000"/>
                </a:solidFill>
              </a:endParaRPr>
            </a:p>
          </p:txBody>
        </p:sp>
        <p:sp>
          <p:nvSpPr>
            <p:cNvPr id="13" name="TextBox 12"/>
            <p:cNvSpPr txBox="1"/>
            <p:nvPr/>
          </p:nvSpPr>
          <p:spPr>
            <a:xfrm>
              <a:off x="510586" y="4098091"/>
              <a:ext cx="1282571" cy="345265"/>
            </a:xfrm>
            <a:prstGeom prst="rect">
              <a:avLst/>
            </a:prstGeom>
            <a:noFill/>
          </p:spPr>
          <p:txBody>
            <a:bodyPr wrap="square" rtlCol="0">
              <a:spAutoFit/>
            </a:bodyPr>
            <a:lstStyle/>
            <a:p>
              <a:r>
                <a:rPr lang="en-US" sz="1400" b="1" dirty="0" smtClean="0">
                  <a:solidFill>
                    <a:srgbClr val="000000"/>
                  </a:solidFill>
                </a:rPr>
                <a:t>Nucleolus</a:t>
              </a:r>
              <a:endParaRPr lang="en-US" sz="1400" dirty="0">
                <a:solidFill>
                  <a:srgbClr val="000000"/>
                </a:solidFill>
              </a:endParaRPr>
            </a:p>
          </p:txBody>
        </p:sp>
        <p:sp>
          <p:nvSpPr>
            <p:cNvPr id="14" name="TextBox 13"/>
            <p:cNvSpPr txBox="1"/>
            <p:nvPr/>
          </p:nvSpPr>
          <p:spPr>
            <a:xfrm>
              <a:off x="650080" y="4933355"/>
              <a:ext cx="1893488" cy="828634"/>
            </a:xfrm>
            <a:prstGeom prst="rect">
              <a:avLst/>
            </a:prstGeom>
            <a:noFill/>
          </p:spPr>
          <p:txBody>
            <a:bodyPr wrap="square" rtlCol="0">
              <a:spAutoFit/>
            </a:bodyPr>
            <a:lstStyle/>
            <a:p>
              <a:r>
                <a:rPr lang="en-US" sz="1400" b="1" dirty="0" smtClean="0">
                  <a:solidFill>
                    <a:srgbClr val="000000"/>
                  </a:solidFill>
                </a:rPr>
                <a:t>Rough Endoplasmic Reticulum</a:t>
              </a:r>
              <a:endParaRPr lang="en-US" sz="1400" dirty="0">
                <a:solidFill>
                  <a:srgbClr val="000000"/>
                </a:solidFill>
              </a:endParaRPr>
            </a:p>
          </p:txBody>
        </p:sp>
        <p:sp>
          <p:nvSpPr>
            <p:cNvPr id="15" name="TextBox 14"/>
            <p:cNvSpPr txBox="1"/>
            <p:nvPr/>
          </p:nvSpPr>
          <p:spPr>
            <a:xfrm>
              <a:off x="7273056" y="2143507"/>
              <a:ext cx="2201793" cy="586949"/>
            </a:xfrm>
            <a:prstGeom prst="rect">
              <a:avLst/>
            </a:prstGeom>
            <a:noFill/>
          </p:spPr>
          <p:txBody>
            <a:bodyPr wrap="square" rtlCol="0">
              <a:spAutoFit/>
            </a:bodyPr>
            <a:lstStyle/>
            <a:p>
              <a:r>
                <a:rPr lang="en-US" sz="1400" b="1" dirty="0" smtClean="0">
                  <a:solidFill>
                    <a:srgbClr val="000000"/>
                  </a:solidFill>
                </a:rPr>
                <a:t>Smooth Endoplasmic Reticulum</a:t>
              </a:r>
              <a:endParaRPr lang="en-US" sz="1400" dirty="0">
                <a:solidFill>
                  <a:srgbClr val="000000"/>
                </a:solidFill>
              </a:endParaRPr>
            </a:p>
          </p:txBody>
        </p:sp>
        <p:sp>
          <p:nvSpPr>
            <p:cNvPr id="16" name="TextBox 15"/>
            <p:cNvSpPr txBox="1"/>
            <p:nvPr/>
          </p:nvSpPr>
          <p:spPr>
            <a:xfrm>
              <a:off x="276484" y="1928437"/>
              <a:ext cx="1598417" cy="828634"/>
            </a:xfrm>
            <a:prstGeom prst="rect">
              <a:avLst/>
            </a:prstGeom>
            <a:noFill/>
          </p:spPr>
          <p:txBody>
            <a:bodyPr wrap="square" rtlCol="0">
              <a:spAutoFit/>
            </a:bodyPr>
            <a:lstStyle/>
            <a:p>
              <a:pPr algn="ctr"/>
              <a:r>
                <a:rPr lang="en-US" sz="1400" b="1" dirty="0" smtClean="0">
                  <a:solidFill>
                    <a:srgbClr val="000000"/>
                  </a:solidFill>
                </a:rPr>
                <a:t>Cell Membrane</a:t>
              </a:r>
            </a:p>
            <a:p>
              <a:endParaRPr lang="en-US" sz="1400" dirty="0"/>
            </a:p>
          </p:txBody>
        </p:sp>
        <p:sp>
          <p:nvSpPr>
            <p:cNvPr id="17" name="TextBox 16"/>
            <p:cNvSpPr txBox="1"/>
            <p:nvPr/>
          </p:nvSpPr>
          <p:spPr>
            <a:xfrm>
              <a:off x="146351" y="3221067"/>
              <a:ext cx="1224821" cy="345265"/>
            </a:xfrm>
            <a:prstGeom prst="rect">
              <a:avLst/>
            </a:prstGeom>
            <a:noFill/>
          </p:spPr>
          <p:txBody>
            <a:bodyPr wrap="square" rtlCol="0">
              <a:spAutoFit/>
            </a:bodyPr>
            <a:lstStyle/>
            <a:p>
              <a:r>
                <a:rPr lang="en-US" sz="1400" b="1" dirty="0" smtClean="0">
                  <a:solidFill>
                    <a:srgbClr val="000000"/>
                  </a:solidFill>
                </a:rPr>
                <a:t>Cytoplasm</a:t>
              </a:r>
              <a:endParaRPr lang="en-US" sz="1400" dirty="0">
                <a:solidFill>
                  <a:srgbClr val="000000"/>
                </a:solidFill>
              </a:endParaRPr>
            </a:p>
          </p:txBody>
        </p:sp>
        <p:sp>
          <p:nvSpPr>
            <p:cNvPr id="18" name="TextBox 17"/>
            <p:cNvSpPr txBox="1"/>
            <p:nvPr/>
          </p:nvSpPr>
          <p:spPr>
            <a:xfrm>
              <a:off x="5386674" y="1104731"/>
              <a:ext cx="1344175" cy="345265"/>
            </a:xfrm>
            <a:prstGeom prst="rect">
              <a:avLst/>
            </a:prstGeom>
            <a:noFill/>
          </p:spPr>
          <p:txBody>
            <a:bodyPr wrap="square" rtlCol="0">
              <a:spAutoFit/>
            </a:bodyPr>
            <a:lstStyle/>
            <a:p>
              <a:r>
                <a:rPr lang="en-US" sz="1400" b="1" dirty="0" smtClean="0">
                  <a:solidFill>
                    <a:srgbClr val="000000"/>
                  </a:solidFill>
                </a:rPr>
                <a:t>Ribosomes</a:t>
              </a:r>
              <a:endParaRPr lang="en-US" sz="1400" dirty="0">
                <a:solidFill>
                  <a:srgbClr val="000000"/>
                </a:solidFill>
              </a:endParaRPr>
            </a:p>
          </p:txBody>
        </p:sp>
        <p:sp>
          <p:nvSpPr>
            <p:cNvPr id="19" name="TextBox 18"/>
            <p:cNvSpPr txBox="1"/>
            <p:nvPr/>
          </p:nvSpPr>
          <p:spPr>
            <a:xfrm>
              <a:off x="7185794" y="3278842"/>
              <a:ext cx="1653515" cy="586949"/>
            </a:xfrm>
            <a:prstGeom prst="rect">
              <a:avLst/>
            </a:prstGeom>
            <a:noFill/>
          </p:spPr>
          <p:txBody>
            <a:bodyPr wrap="square" rtlCol="0">
              <a:spAutoFit/>
            </a:bodyPr>
            <a:lstStyle/>
            <a:p>
              <a:r>
                <a:rPr lang="en-US" sz="1400" b="1" dirty="0" smtClean="0">
                  <a:solidFill>
                    <a:srgbClr val="000000"/>
                  </a:solidFill>
                </a:rPr>
                <a:t>Golgi Apparatus</a:t>
              </a:r>
              <a:endParaRPr lang="en-US" sz="1400" dirty="0">
                <a:solidFill>
                  <a:srgbClr val="000000"/>
                </a:solidFill>
              </a:endParaRPr>
            </a:p>
          </p:txBody>
        </p:sp>
        <p:sp>
          <p:nvSpPr>
            <p:cNvPr id="20" name="TextBox 19"/>
            <p:cNvSpPr txBox="1"/>
            <p:nvPr/>
          </p:nvSpPr>
          <p:spPr>
            <a:xfrm>
              <a:off x="7035751" y="4519368"/>
              <a:ext cx="1348615" cy="345265"/>
            </a:xfrm>
            <a:prstGeom prst="rect">
              <a:avLst/>
            </a:prstGeom>
            <a:noFill/>
          </p:spPr>
          <p:txBody>
            <a:bodyPr wrap="square" rtlCol="0">
              <a:spAutoFit/>
            </a:bodyPr>
            <a:lstStyle/>
            <a:p>
              <a:r>
                <a:rPr lang="en-US" sz="1400" b="1" dirty="0" smtClean="0">
                  <a:solidFill>
                    <a:srgbClr val="000000"/>
                  </a:solidFill>
                </a:rPr>
                <a:t>Lysosomes</a:t>
              </a:r>
              <a:endParaRPr lang="en-US" sz="1400" dirty="0">
                <a:solidFill>
                  <a:srgbClr val="000000"/>
                </a:solidFill>
              </a:endParaRPr>
            </a:p>
          </p:txBody>
        </p:sp>
        <p:cxnSp>
          <p:nvCxnSpPr>
            <p:cNvPr id="23" name="Straight Connector 22"/>
            <p:cNvCxnSpPr/>
            <p:nvPr/>
          </p:nvCxnSpPr>
          <p:spPr>
            <a:xfrm>
              <a:off x="1606854" y="2427618"/>
              <a:ext cx="707352" cy="238847"/>
            </a:xfrm>
            <a:prstGeom prst="line">
              <a:avLst/>
            </a:prstGeom>
            <a:ln w="28575" cmpd="sng">
              <a:tailEnd type="triangle" w="lg"/>
            </a:ln>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1371172" y="3534829"/>
              <a:ext cx="1450473" cy="186452"/>
            </a:xfrm>
            <a:prstGeom prst="line">
              <a:avLst/>
            </a:prstGeom>
            <a:ln w="28575" cmpd="sng">
              <a:tailEnd type="triangle" w="lg"/>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flipH="1">
              <a:off x="4270471" y="2427618"/>
              <a:ext cx="1534307" cy="869119"/>
            </a:xfrm>
            <a:prstGeom prst="line">
              <a:avLst/>
            </a:prstGeom>
            <a:ln w="28575" cmpd="sng">
              <a:tailEnd type="triangle" w="lg"/>
            </a:ln>
          </p:spPr>
          <p:style>
            <a:lnRef idx="2">
              <a:schemeClr val="dk1"/>
            </a:lnRef>
            <a:fillRef idx="0">
              <a:schemeClr val="dk1"/>
            </a:fillRef>
            <a:effectRef idx="1">
              <a:schemeClr val="dk1"/>
            </a:effectRef>
            <a:fontRef idx="minor">
              <a:schemeClr val="tx1"/>
            </a:fontRef>
          </p:style>
        </p:cxnSp>
        <p:cxnSp>
          <p:nvCxnSpPr>
            <p:cNvPr id="35" name="Straight Connector 34"/>
            <p:cNvCxnSpPr/>
            <p:nvPr/>
          </p:nvCxnSpPr>
          <p:spPr>
            <a:xfrm flipV="1">
              <a:off x="1606854" y="4033031"/>
              <a:ext cx="2062293" cy="1063106"/>
            </a:xfrm>
            <a:prstGeom prst="line">
              <a:avLst/>
            </a:prstGeom>
            <a:ln w="28575" cmpd="sng">
              <a:tailEnd type="triangle" w="lg"/>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flipH="1">
              <a:off x="5386674" y="2567868"/>
              <a:ext cx="1886382" cy="958412"/>
            </a:xfrm>
            <a:prstGeom prst="line">
              <a:avLst/>
            </a:prstGeom>
            <a:ln w="28575" cmpd="sng">
              <a:solidFill>
                <a:schemeClr val="tx1"/>
              </a:solidFill>
              <a:tailEnd type="triangle" w="lg"/>
            </a:ln>
          </p:spPr>
          <p:style>
            <a:lnRef idx="2">
              <a:schemeClr val="accent2"/>
            </a:lnRef>
            <a:fillRef idx="0">
              <a:schemeClr val="accent2"/>
            </a:fillRef>
            <a:effectRef idx="1">
              <a:schemeClr val="accent2"/>
            </a:effectRef>
            <a:fontRef idx="minor">
              <a:schemeClr val="tx1"/>
            </a:fontRef>
          </p:style>
        </p:cxnSp>
        <p:cxnSp>
          <p:nvCxnSpPr>
            <p:cNvPr id="40" name="Straight Connector 39"/>
            <p:cNvCxnSpPr/>
            <p:nvPr/>
          </p:nvCxnSpPr>
          <p:spPr>
            <a:xfrm flipH="1">
              <a:off x="5938712" y="3534829"/>
              <a:ext cx="1247082" cy="643188"/>
            </a:xfrm>
            <a:prstGeom prst="line">
              <a:avLst/>
            </a:prstGeom>
            <a:ln w="28575" cmpd="sng">
              <a:tailEnd type="triangle" w="lg"/>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H="1" flipV="1">
              <a:off x="4729321" y="5303874"/>
              <a:ext cx="2049473" cy="253631"/>
            </a:xfrm>
            <a:prstGeom prst="line">
              <a:avLst/>
            </a:prstGeom>
            <a:ln w="28575" cmpd="sng">
              <a:tailEnd type="triangle" w="lg"/>
            </a:ln>
          </p:spPr>
          <p:style>
            <a:lnRef idx="2">
              <a:schemeClr val="dk1"/>
            </a:lnRef>
            <a:fillRef idx="0">
              <a:schemeClr val="dk1"/>
            </a:fillRef>
            <a:effectRef idx="1">
              <a:schemeClr val="dk1"/>
            </a:effectRef>
            <a:fontRef idx="minor">
              <a:schemeClr val="tx1"/>
            </a:fontRef>
          </p:style>
        </p:cxnSp>
        <p:cxnSp>
          <p:nvCxnSpPr>
            <p:cNvPr id="51" name="Straight Connector 50"/>
            <p:cNvCxnSpPr/>
            <p:nvPr/>
          </p:nvCxnSpPr>
          <p:spPr>
            <a:xfrm flipH="1" flipV="1">
              <a:off x="4691532" y="4443537"/>
              <a:ext cx="2329626" cy="248464"/>
            </a:xfrm>
            <a:prstGeom prst="line">
              <a:avLst/>
            </a:prstGeom>
            <a:ln w="28575" cmpd="sng">
              <a:tailEnd type="triangle" w="lg"/>
            </a:ln>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flipV="1">
              <a:off x="1606854" y="3526280"/>
              <a:ext cx="2223934" cy="689611"/>
            </a:xfrm>
            <a:prstGeom prst="line">
              <a:avLst/>
            </a:prstGeom>
            <a:ln w="28575" cmpd="sng">
              <a:tailEnd type="triangle" w="lg"/>
            </a:ln>
          </p:spPr>
          <p:style>
            <a:lnRef idx="2">
              <a:schemeClr val="dk1"/>
            </a:lnRef>
            <a:fillRef idx="0">
              <a:schemeClr val="dk1"/>
            </a:fillRef>
            <a:effectRef idx="1">
              <a:schemeClr val="dk1"/>
            </a:effectRef>
            <a:fontRef idx="minor">
              <a:schemeClr val="tx1"/>
            </a:fontRef>
          </p:style>
        </p:cxnSp>
        <p:cxnSp>
          <p:nvCxnSpPr>
            <p:cNvPr id="63" name="Straight Connector 62"/>
            <p:cNvCxnSpPr>
              <a:stCxn id="18" idx="1"/>
            </p:cNvCxnSpPr>
            <p:nvPr/>
          </p:nvCxnSpPr>
          <p:spPr>
            <a:xfrm flipH="1">
              <a:off x="4610378" y="1277364"/>
              <a:ext cx="776296" cy="1290504"/>
            </a:xfrm>
            <a:prstGeom prst="line">
              <a:avLst/>
            </a:prstGeom>
            <a:ln w="28575" cmpd="sng">
              <a:tailEnd type="triangle" w="lg"/>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621612" y="229422"/>
            <a:ext cx="4381905" cy="1323439"/>
          </a:xfrm>
          <a:prstGeom prst="rect">
            <a:avLst/>
          </a:prstGeom>
          <a:noFill/>
        </p:spPr>
        <p:txBody>
          <a:bodyPr wrap="square" rtlCol="0">
            <a:spAutoFit/>
          </a:bodyPr>
          <a:lstStyle/>
          <a:p>
            <a:pPr algn="ctr"/>
            <a:r>
              <a:rPr lang="en-US" sz="2000" dirty="0" smtClean="0">
                <a:latin typeface="News Gothic MT"/>
                <a:cs typeface="News Gothic MT"/>
              </a:rPr>
              <a:t>Cell’s aren’t just blocks as you can see. They have many inner parts called </a:t>
            </a:r>
            <a:r>
              <a:rPr lang="en-US" sz="2000" b="1" dirty="0" smtClean="0">
                <a:solidFill>
                  <a:srgbClr val="FF870F"/>
                </a:solidFill>
                <a:latin typeface="News Gothic MT"/>
                <a:cs typeface="News Gothic MT"/>
              </a:rPr>
              <a:t>Organelles</a:t>
            </a:r>
            <a:r>
              <a:rPr lang="en-US" sz="2000" dirty="0" smtClean="0">
                <a:solidFill>
                  <a:schemeClr val="accent6">
                    <a:lumMod val="60000"/>
                    <a:lumOff val="40000"/>
                  </a:schemeClr>
                </a:solidFill>
                <a:latin typeface="News Gothic MT"/>
                <a:cs typeface="News Gothic MT"/>
              </a:rPr>
              <a:t> </a:t>
            </a:r>
            <a:r>
              <a:rPr lang="en-US" sz="2000" dirty="0" smtClean="0">
                <a:latin typeface="News Gothic MT"/>
                <a:cs typeface="News Gothic MT"/>
              </a:rPr>
              <a:t>that help the cell do its special jobs. </a:t>
            </a:r>
            <a:endParaRPr lang="en-US" sz="2000" dirty="0">
              <a:latin typeface="News Gothic MT"/>
              <a:cs typeface="News Gothic MT"/>
            </a:endParaRPr>
          </a:p>
        </p:txBody>
      </p:sp>
    </p:spTree>
    <p:extLst>
      <p:ext uri="{BB962C8B-B14F-4D97-AF65-F5344CB8AC3E}">
        <p14:creationId xmlns:p14="http://schemas.microsoft.com/office/powerpoint/2010/main" val="38550510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79893" y="229837"/>
            <a:ext cx="5342676" cy="1321454"/>
            <a:chOff x="179894" y="229837"/>
            <a:chExt cx="4116812" cy="1321454"/>
          </a:xfrm>
        </p:grpSpPr>
        <p:sp>
          <p:nvSpPr>
            <p:cNvPr id="6" name="Round Diagonal Corner Rectangle 5"/>
            <p:cNvSpPr/>
            <p:nvPr/>
          </p:nvSpPr>
          <p:spPr>
            <a:xfrm>
              <a:off x="179894" y="229837"/>
              <a:ext cx="4116812"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7" name="TextBox 6"/>
            <p:cNvSpPr txBox="1"/>
            <p:nvPr/>
          </p:nvSpPr>
          <p:spPr>
            <a:xfrm>
              <a:off x="271008" y="460334"/>
              <a:ext cx="3916972" cy="861774"/>
            </a:xfrm>
            <a:prstGeom prst="rect">
              <a:avLst/>
            </a:prstGeom>
            <a:noFill/>
          </p:spPr>
          <p:txBody>
            <a:bodyPr wrap="square" rtlCol="0">
              <a:spAutoFit/>
            </a:bodyPr>
            <a:lstStyle/>
            <a:p>
              <a:pPr algn="ctr"/>
              <a:r>
                <a:rPr lang="en-US" sz="5000" dirty="0" smtClean="0">
                  <a:latin typeface="American Typewriter"/>
                  <a:cs typeface="American Typewriter"/>
                </a:rPr>
                <a:t>Cell Membrane</a:t>
              </a:r>
              <a:endParaRPr lang="en-US" sz="5000" dirty="0">
                <a:latin typeface="American Typewriter"/>
                <a:cs typeface="American Typewriter"/>
              </a:endParaRPr>
            </a:p>
          </p:txBody>
        </p:sp>
      </p:grpSp>
      <p:sp>
        <p:nvSpPr>
          <p:cNvPr id="8" name="TextBox 7"/>
          <p:cNvSpPr txBox="1"/>
          <p:nvPr/>
        </p:nvSpPr>
        <p:spPr>
          <a:xfrm>
            <a:off x="362888" y="2086009"/>
            <a:ext cx="5018580" cy="4062651"/>
          </a:xfrm>
          <a:prstGeom prst="rect">
            <a:avLst/>
          </a:prstGeom>
          <a:noFill/>
        </p:spPr>
        <p:txBody>
          <a:bodyPr wrap="square" rtlCol="0">
            <a:spAutoFit/>
          </a:bodyPr>
          <a:lstStyle/>
          <a:p>
            <a:pPr algn="ctr"/>
            <a:r>
              <a:rPr lang="en-US" sz="2400" b="1" dirty="0" smtClean="0">
                <a:latin typeface="Chalkduster"/>
                <a:cs typeface="Chalkduster"/>
              </a:rPr>
              <a:t>What</a:t>
            </a:r>
            <a:r>
              <a:rPr lang="en-US" sz="2400" b="1" dirty="0">
                <a:latin typeface="Chalkduster"/>
                <a:cs typeface="Chalkduster"/>
              </a:rPr>
              <a:t> </a:t>
            </a:r>
            <a:r>
              <a:rPr lang="en-US" sz="2400" b="1" dirty="0" smtClean="0">
                <a:latin typeface="Chalkduster"/>
                <a:cs typeface="Chalkduster"/>
              </a:rPr>
              <a:t>is a Membrane?</a:t>
            </a:r>
          </a:p>
          <a:p>
            <a:endParaRPr lang="en-US" sz="2400" b="1" dirty="0" smtClean="0"/>
          </a:p>
          <a:p>
            <a:pPr marL="342900" indent="-342900">
              <a:buFont typeface="Arial"/>
              <a:buChar char="•"/>
            </a:pPr>
            <a:r>
              <a:rPr lang="en-US" dirty="0" smtClean="0"/>
              <a:t>A Membrane is </a:t>
            </a:r>
            <a:r>
              <a:rPr lang="en-US" dirty="0" smtClean="0"/>
              <a:t>a </a:t>
            </a:r>
            <a:r>
              <a:rPr lang="en-US" dirty="0" smtClean="0"/>
              <a:t>selective barrier that keeps out most things but lets certain things come through.</a:t>
            </a:r>
          </a:p>
          <a:p>
            <a:endParaRPr lang="en-US" sz="2400" b="1" dirty="0"/>
          </a:p>
          <a:p>
            <a:pPr algn="ctr"/>
            <a:r>
              <a:rPr lang="en-US" sz="2400" b="1" dirty="0" smtClean="0">
                <a:latin typeface="Chalkduster"/>
                <a:cs typeface="Chalkduster"/>
              </a:rPr>
              <a:t>What is a CELL membrane?</a:t>
            </a:r>
          </a:p>
          <a:p>
            <a:endParaRPr lang="en-US" dirty="0" smtClean="0"/>
          </a:p>
          <a:p>
            <a:pPr marL="285750" indent="-285750">
              <a:buFont typeface="Arial"/>
              <a:buChar char="•"/>
            </a:pPr>
            <a:r>
              <a:rPr lang="en-US" dirty="0" smtClean="0"/>
              <a:t>The </a:t>
            </a:r>
            <a:r>
              <a:rPr lang="en-US" b="1" dirty="0" smtClean="0">
                <a:solidFill>
                  <a:srgbClr val="E2751D"/>
                </a:solidFill>
              </a:rPr>
              <a:t>Cell membrane </a:t>
            </a:r>
            <a:r>
              <a:rPr lang="en-US" dirty="0" smtClean="0"/>
              <a:t>decides </a:t>
            </a:r>
            <a:r>
              <a:rPr lang="en-US" dirty="0" smtClean="0">
                <a:solidFill>
                  <a:srgbClr val="000000"/>
                </a:solidFill>
              </a:rPr>
              <a:t>which</a:t>
            </a:r>
            <a:r>
              <a:rPr lang="en-US" dirty="0" smtClean="0"/>
              <a:t> </a:t>
            </a:r>
            <a:r>
              <a:rPr lang="en-US" dirty="0" smtClean="0"/>
              <a:t>molecules go in and out of the cell. It also gives the cell its identity and allows it to communicate with other cells!</a:t>
            </a:r>
            <a:endParaRPr lang="en-US" dirty="0"/>
          </a:p>
          <a:p>
            <a:pPr marL="285750" indent="-285750">
              <a:buFont typeface="Arial"/>
              <a:buChar char="•"/>
            </a:pPr>
            <a:endParaRPr lang="en-US" dirty="0" smtClean="0"/>
          </a:p>
        </p:txBody>
      </p:sp>
      <p:grpSp>
        <p:nvGrpSpPr>
          <p:cNvPr id="3" name="Group 2"/>
          <p:cNvGrpSpPr/>
          <p:nvPr/>
        </p:nvGrpSpPr>
        <p:grpSpPr>
          <a:xfrm>
            <a:off x="5747962" y="691594"/>
            <a:ext cx="3396038" cy="5457066"/>
            <a:chOff x="5972080" y="456204"/>
            <a:chExt cx="3396038" cy="5457066"/>
          </a:xfrm>
        </p:grpSpPr>
        <p:pic>
          <p:nvPicPr>
            <p:cNvPr id="9" name="Picture 8" descr="cellmembra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2080" y="456204"/>
              <a:ext cx="2928483" cy="2528596"/>
            </a:xfrm>
            <a:prstGeom prst="rect">
              <a:avLst/>
            </a:prstGeom>
          </p:spPr>
        </p:pic>
        <p:pic>
          <p:nvPicPr>
            <p:cNvPr id="10" name="Picture 9" descr="Annular_Gap_Junction_Vesicl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9890" y="3135316"/>
              <a:ext cx="2910673" cy="2172357"/>
            </a:xfrm>
            <a:prstGeom prst="rect">
              <a:avLst/>
            </a:prstGeom>
          </p:spPr>
        </p:pic>
        <p:sp>
          <p:nvSpPr>
            <p:cNvPr id="11" name="TextBox 10"/>
            <p:cNvSpPr txBox="1"/>
            <p:nvPr/>
          </p:nvSpPr>
          <p:spPr>
            <a:xfrm>
              <a:off x="6111191" y="5543938"/>
              <a:ext cx="3256927" cy="369332"/>
            </a:xfrm>
            <a:prstGeom prst="rect">
              <a:avLst/>
            </a:prstGeom>
            <a:noFill/>
          </p:spPr>
          <p:txBody>
            <a:bodyPr wrap="square" rtlCol="0">
              <a:spAutoFit/>
            </a:bodyPr>
            <a:lstStyle/>
            <a:p>
              <a:r>
                <a:rPr lang="en-US" dirty="0" smtClean="0">
                  <a:latin typeface="Chalkduster"/>
                  <a:cs typeface="Chalkduster"/>
                </a:rPr>
                <a:t>Under the Microscope</a:t>
              </a:r>
              <a:endParaRPr lang="en-US" dirty="0">
                <a:latin typeface="Chalkduster"/>
                <a:cs typeface="Chalkduster"/>
              </a:endParaRPr>
            </a:p>
          </p:txBody>
        </p:sp>
        <p:cxnSp>
          <p:nvCxnSpPr>
            <p:cNvPr id="12" name="Straight Arrow Connector 11"/>
            <p:cNvCxnSpPr/>
            <p:nvPr/>
          </p:nvCxnSpPr>
          <p:spPr>
            <a:xfrm flipH="1">
              <a:off x="7946156" y="2553602"/>
              <a:ext cx="1" cy="862395"/>
            </a:xfrm>
            <a:prstGeom prst="straightConnector1">
              <a:avLst/>
            </a:prstGeom>
            <a:ln w="57150" cmpd="sng">
              <a:solidFill>
                <a:srgbClr val="7E3DB2"/>
              </a:solidFill>
              <a:tailEnd type="arrow"/>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334231135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79893" y="229837"/>
            <a:ext cx="4741891" cy="1321454"/>
            <a:chOff x="179893" y="229837"/>
            <a:chExt cx="4741891" cy="1321454"/>
          </a:xfrm>
        </p:grpSpPr>
        <p:sp>
          <p:nvSpPr>
            <p:cNvPr id="4" name="Round Diagonal Corner Rectangle 3"/>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5" name="TextBox 4"/>
            <p:cNvSpPr txBox="1"/>
            <p:nvPr/>
          </p:nvSpPr>
          <p:spPr>
            <a:xfrm>
              <a:off x="628630" y="410486"/>
              <a:ext cx="3912901" cy="861774"/>
            </a:xfrm>
            <a:prstGeom prst="rect">
              <a:avLst/>
            </a:prstGeom>
            <a:noFill/>
          </p:spPr>
          <p:txBody>
            <a:bodyPr wrap="square" rtlCol="0">
              <a:spAutoFit/>
            </a:bodyPr>
            <a:lstStyle/>
            <a:p>
              <a:pPr algn="ctr"/>
              <a:r>
                <a:rPr lang="en-US" sz="5000" dirty="0" smtClean="0">
                  <a:latin typeface="American Typewriter"/>
                  <a:cs typeface="American Typewriter"/>
                </a:rPr>
                <a:t>Cytoplasm</a:t>
              </a:r>
              <a:endParaRPr lang="en-US" sz="5000" dirty="0">
                <a:latin typeface="American Typewriter"/>
                <a:cs typeface="American Typewriter"/>
              </a:endParaRPr>
            </a:p>
          </p:txBody>
        </p:sp>
      </p:grpSp>
      <p:sp>
        <p:nvSpPr>
          <p:cNvPr id="6" name="Rectangle 5"/>
          <p:cNvSpPr/>
          <p:nvPr/>
        </p:nvSpPr>
        <p:spPr>
          <a:xfrm>
            <a:off x="-172455" y="1853303"/>
            <a:ext cx="5894803" cy="4431983"/>
          </a:xfrm>
          <a:prstGeom prst="rect">
            <a:avLst/>
          </a:prstGeom>
        </p:spPr>
        <p:txBody>
          <a:bodyPr wrap="square">
            <a:spAutoFit/>
          </a:bodyPr>
          <a:lstStyle/>
          <a:p>
            <a:pPr algn="ctr"/>
            <a:r>
              <a:rPr lang="en-US" sz="2400" b="1" dirty="0">
                <a:latin typeface="Chalkduster"/>
                <a:cs typeface="Chalkduster"/>
              </a:rPr>
              <a:t>What</a:t>
            </a:r>
            <a:r>
              <a:rPr lang="en-US" sz="2400" b="1" dirty="0" smtClean="0">
                <a:latin typeface="Chalkduster"/>
                <a:cs typeface="Chalkduster"/>
              </a:rPr>
              <a:t>’ is inside of the cell </a:t>
            </a:r>
            <a:r>
              <a:rPr lang="en-US" sz="2400" b="1" dirty="0">
                <a:latin typeface="Chalkduster"/>
                <a:cs typeface="Chalkduster"/>
              </a:rPr>
              <a:t>membrane?</a:t>
            </a:r>
          </a:p>
          <a:p>
            <a:endParaRPr lang="en-US" dirty="0" smtClean="0"/>
          </a:p>
          <a:p>
            <a:endParaRPr lang="en-US" dirty="0"/>
          </a:p>
          <a:p>
            <a:pPr marL="742950" lvl="1" indent="-285750">
              <a:buFont typeface="Arial"/>
              <a:buChar char="•"/>
            </a:pPr>
            <a:r>
              <a:rPr lang="en-US" dirty="0"/>
              <a:t>The </a:t>
            </a:r>
            <a:r>
              <a:rPr lang="en-US" b="1" dirty="0">
                <a:solidFill>
                  <a:srgbClr val="E2751D"/>
                </a:solidFill>
              </a:rPr>
              <a:t>Cytoplasm</a:t>
            </a:r>
            <a:r>
              <a:rPr lang="en-US" dirty="0"/>
              <a:t> </a:t>
            </a:r>
            <a:r>
              <a:rPr lang="en-US" dirty="0" smtClean="0"/>
              <a:t>is </a:t>
            </a:r>
            <a:r>
              <a:rPr lang="en-US" dirty="0"/>
              <a:t>a gel-like fluid </a:t>
            </a:r>
            <a:r>
              <a:rPr lang="en-US" dirty="0" smtClean="0"/>
              <a:t>contained by </a:t>
            </a:r>
            <a:r>
              <a:rPr lang="en-US" dirty="0"/>
              <a:t>the cell </a:t>
            </a:r>
            <a:r>
              <a:rPr lang="en-US" dirty="0" smtClean="0"/>
              <a:t>membrane. This </a:t>
            </a:r>
            <a:r>
              <a:rPr lang="en-US" dirty="0"/>
              <a:t>gel </a:t>
            </a:r>
            <a:r>
              <a:rPr lang="en-US" dirty="0" smtClean="0"/>
              <a:t>is made of water and nutrients used by the cell. This is what the organelles live in.</a:t>
            </a:r>
          </a:p>
          <a:p>
            <a:pPr marL="742950" lvl="1" indent="-285750">
              <a:buFont typeface="Arial"/>
              <a:buChar char="•"/>
            </a:pPr>
            <a:endParaRPr lang="en-US" dirty="0"/>
          </a:p>
          <a:p>
            <a:pPr marL="742950" lvl="1" indent="-285750">
              <a:buFont typeface="Arial"/>
              <a:buChar char="•"/>
            </a:pPr>
            <a:r>
              <a:rPr lang="en-US" dirty="0"/>
              <a:t>Think of the Cytoplasm </a:t>
            </a:r>
            <a:r>
              <a:rPr lang="en-US" dirty="0" smtClean="0"/>
              <a:t>as kind of like runny </a:t>
            </a:r>
            <a:r>
              <a:rPr lang="en-US" dirty="0"/>
              <a:t>Jell-</a:t>
            </a:r>
            <a:r>
              <a:rPr lang="en-US" dirty="0" smtClean="0"/>
              <a:t>O. It’s thick enough to suspend the larger objects, like the organelles, and runny enough to let nutrients and small molecules float freely between the different parts of the cell. </a:t>
            </a:r>
            <a:endParaRPr lang="en-US" dirty="0"/>
          </a:p>
        </p:txBody>
      </p:sp>
      <p:grpSp>
        <p:nvGrpSpPr>
          <p:cNvPr id="3" name="Group 2"/>
          <p:cNvGrpSpPr/>
          <p:nvPr/>
        </p:nvGrpSpPr>
        <p:grpSpPr>
          <a:xfrm>
            <a:off x="5722348" y="410486"/>
            <a:ext cx="3064791" cy="6030963"/>
            <a:chOff x="5722348" y="410486"/>
            <a:chExt cx="3064791" cy="6030963"/>
          </a:xfrm>
        </p:grpSpPr>
        <p:pic>
          <p:nvPicPr>
            <p:cNvPr id="7" name="Picture 6" descr="cytoplasm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2348" y="410486"/>
              <a:ext cx="3064791" cy="2646291"/>
            </a:xfrm>
            <a:prstGeom prst="rect">
              <a:avLst/>
            </a:prstGeom>
          </p:spPr>
        </p:pic>
        <p:pic>
          <p:nvPicPr>
            <p:cNvPr id="14" name="Picture 13" descr="cytoplasm.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0225" y="3354226"/>
              <a:ext cx="2606412" cy="2606412"/>
            </a:xfrm>
            <a:prstGeom prst="rect">
              <a:avLst/>
            </a:prstGeom>
          </p:spPr>
        </p:pic>
        <p:sp>
          <p:nvSpPr>
            <p:cNvPr id="15" name="TextBox 14"/>
            <p:cNvSpPr txBox="1"/>
            <p:nvPr/>
          </p:nvSpPr>
          <p:spPr>
            <a:xfrm>
              <a:off x="5722348" y="6072117"/>
              <a:ext cx="3005759" cy="369332"/>
            </a:xfrm>
            <a:prstGeom prst="rect">
              <a:avLst/>
            </a:prstGeom>
            <a:noFill/>
          </p:spPr>
          <p:txBody>
            <a:bodyPr wrap="square" rtlCol="0">
              <a:spAutoFit/>
            </a:bodyPr>
            <a:lstStyle/>
            <a:p>
              <a:pPr algn="ctr"/>
              <a:r>
                <a:rPr lang="en-US" dirty="0" smtClean="0">
                  <a:latin typeface="Chalkduster"/>
                  <a:cs typeface="Chalkduster"/>
                </a:rPr>
                <a:t>Under the Microscope</a:t>
              </a:r>
              <a:endParaRPr lang="en-US" dirty="0">
                <a:latin typeface="Chalkduster"/>
                <a:cs typeface="Chalkduster"/>
              </a:endParaRPr>
            </a:p>
          </p:txBody>
        </p:sp>
        <p:cxnSp>
          <p:nvCxnSpPr>
            <p:cNvPr id="16" name="Straight Arrow Connector 15"/>
            <p:cNvCxnSpPr/>
            <p:nvPr/>
          </p:nvCxnSpPr>
          <p:spPr>
            <a:xfrm flipH="1">
              <a:off x="7177950" y="2257101"/>
              <a:ext cx="1" cy="2419487"/>
            </a:xfrm>
            <a:prstGeom prst="straightConnector1">
              <a:avLst/>
            </a:prstGeom>
            <a:ln w="57150" cmpd="sng">
              <a:solidFill>
                <a:srgbClr val="48DCCD"/>
              </a:solidFill>
              <a:tailEnd type="arrow"/>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359009741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91062" y="4886139"/>
            <a:ext cx="2107765" cy="1815882"/>
          </a:xfrm>
          <a:prstGeom prst="rect">
            <a:avLst/>
          </a:prstGeom>
          <a:noFill/>
        </p:spPr>
        <p:txBody>
          <a:bodyPr wrap="square" rtlCol="0">
            <a:spAutoFit/>
          </a:bodyPr>
          <a:lstStyle/>
          <a:p>
            <a:pPr algn="ctr"/>
            <a:r>
              <a:rPr lang="en-US" sz="1600" dirty="0" smtClean="0"/>
              <a:t>Atoms </a:t>
            </a:r>
            <a:r>
              <a:rPr lang="en-US" sz="1600" dirty="0" smtClean="0"/>
              <a:t>are the basic components of the elements. Everything we see, living and non-living, is made of atoms.</a:t>
            </a:r>
            <a:endParaRPr lang="en-US" sz="1600" dirty="0"/>
          </a:p>
        </p:txBody>
      </p:sp>
      <p:sp>
        <p:nvSpPr>
          <p:cNvPr id="11" name="TextBox 10"/>
          <p:cNvSpPr txBox="1"/>
          <p:nvPr/>
        </p:nvSpPr>
        <p:spPr>
          <a:xfrm>
            <a:off x="3256509" y="2359881"/>
            <a:ext cx="2602692" cy="1815882"/>
          </a:xfrm>
          <a:prstGeom prst="rect">
            <a:avLst/>
          </a:prstGeom>
          <a:noFill/>
        </p:spPr>
        <p:txBody>
          <a:bodyPr wrap="square" rtlCol="0">
            <a:spAutoFit/>
          </a:bodyPr>
          <a:lstStyle/>
          <a:p>
            <a:pPr algn="ctr"/>
            <a:r>
              <a:rPr lang="en-US" sz="1600" dirty="0" smtClean="0"/>
              <a:t>Atoms </a:t>
            </a:r>
            <a:r>
              <a:rPr lang="en-US" sz="1600" dirty="0"/>
              <a:t>combine to form molecules. This molecule is made of 2 Hydrogen atoms and 1 Oxygen atom (shown below). </a:t>
            </a:r>
          </a:p>
          <a:p>
            <a:pPr algn="ctr"/>
            <a:r>
              <a:rPr lang="en-US" sz="1600" dirty="0" smtClean="0">
                <a:solidFill>
                  <a:srgbClr val="FF0000"/>
                </a:solidFill>
              </a:rPr>
              <a:t>.</a:t>
            </a:r>
            <a:endParaRPr lang="en-US" sz="1600" dirty="0"/>
          </a:p>
        </p:txBody>
      </p:sp>
      <p:grpSp>
        <p:nvGrpSpPr>
          <p:cNvPr id="3" name="Group 2"/>
          <p:cNvGrpSpPr/>
          <p:nvPr/>
        </p:nvGrpSpPr>
        <p:grpSpPr>
          <a:xfrm>
            <a:off x="255215" y="2706082"/>
            <a:ext cx="1900498" cy="1965329"/>
            <a:chOff x="255215" y="2593905"/>
            <a:chExt cx="1900498" cy="1965329"/>
          </a:xfrm>
        </p:grpSpPr>
        <p:sp>
          <p:nvSpPr>
            <p:cNvPr id="7" name="Oval 6"/>
            <p:cNvSpPr/>
            <p:nvPr/>
          </p:nvSpPr>
          <p:spPr>
            <a:xfrm>
              <a:off x="281930" y="2593905"/>
              <a:ext cx="822960" cy="822960"/>
            </a:xfrm>
            <a:prstGeom prst="ellipse">
              <a:avLst/>
            </a:prstGeom>
            <a:solidFill>
              <a:schemeClr val="bg1">
                <a:lumMod val="85000"/>
              </a:schemeClr>
            </a:solidFill>
            <a:ln/>
            <a:effectLst>
              <a:innerShdw blurRad="63500" dist="50800" dir="5400000">
                <a:prstClr val="black">
                  <a:alpha val="50000"/>
                </a:prstClr>
              </a:innerShdw>
            </a:effectLst>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Oval 7"/>
            <p:cNvSpPr/>
            <p:nvPr/>
          </p:nvSpPr>
          <p:spPr>
            <a:xfrm>
              <a:off x="1332753" y="3188412"/>
              <a:ext cx="822960" cy="822960"/>
            </a:xfrm>
            <a:prstGeom prst="ellipse">
              <a:avLst/>
            </a:prstGeom>
            <a:solidFill>
              <a:schemeClr val="bg1">
                <a:lumMod val="85000"/>
              </a:schemeClr>
            </a:solidFill>
            <a:ln/>
            <a:effectLst>
              <a:innerShdw blurRad="63500" dist="50800" dir="8100000">
                <a:prstClr val="black">
                  <a:alpha val="50000"/>
                </a:prstClr>
              </a:innerShdw>
            </a:effectLst>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Oval 8"/>
            <p:cNvSpPr/>
            <p:nvPr/>
          </p:nvSpPr>
          <p:spPr>
            <a:xfrm>
              <a:off x="255215" y="3553247"/>
              <a:ext cx="1041691" cy="1005987"/>
            </a:xfrm>
            <a:prstGeom prst="ellipse">
              <a:avLst/>
            </a:prstGeom>
            <a:ln/>
            <a:effectLst>
              <a:innerShdw blurRad="63500" dist="50800" dir="8100000">
                <a:prstClr val="black">
                  <a:alpha val="50000"/>
                </a:prstClr>
              </a:innerShdw>
            </a:effectLst>
            <a:scene3d>
              <a:camera prst="obliqueTopLeft"/>
              <a:lightRig rig="threePt" dir="t"/>
            </a:scene3d>
          </p:spPr>
          <p:style>
            <a:lnRef idx="1">
              <a:schemeClr val="accent6"/>
            </a:lnRef>
            <a:fillRef idx="2">
              <a:schemeClr val="accent6"/>
            </a:fillRef>
            <a:effectRef idx="1">
              <a:schemeClr val="accent6"/>
            </a:effectRef>
            <a:fontRef idx="minor">
              <a:schemeClr val="dk1"/>
            </a:fontRef>
          </p:style>
          <p:txBody>
            <a:bodyPr/>
            <a:lstStyle/>
            <a:p>
              <a:endParaRPr lang="en-US"/>
            </a:p>
          </p:txBody>
        </p:sp>
        <p:sp>
          <p:nvSpPr>
            <p:cNvPr id="14" name="TextBox 13"/>
            <p:cNvSpPr txBox="1"/>
            <p:nvPr/>
          </p:nvSpPr>
          <p:spPr>
            <a:xfrm>
              <a:off x="1546527" y="3416865"/>
              <a:ext cx="390414" cy="400110"/>
            </a:xfrm>
            <a:prstGeom prst="rect">
              <a:avLst/>
            </a:prstGeom>
            <a:noFill/>
          </p:spPr>
          <p:txBody>
            <a:bodyPr wrap="square" rtlCol="0">
              <a:spAutoFit/>
            </a:bodyPr>
            <a:lstStyle/>
            <a:p>
              <a:pPr algn="ctr"/>
              <a:r>
                <a:rPr lang="en-US" sz="2000" b="1" dirty="0" smtClean="0"/>
                <a:t>H</a:t>
              </a:r>
              <a:endParaRPr lang="en-US" sz="2000" b="1" dirty="0"/>
            </a:p>
          </p:txBody>
        </p:sp>
        <p:sp>
          <p:nvSpPr>
            <p:cNvPr id="15" name="TextBox 14"/>
            <p:cNvSpPr txBox="1"/>
            <p:nvPr/>
          </p:nvSpPr>
          <p:spPr>
            <a:xfrm>
              <a:off x="452642" y="2728739"/>
              <a:ext cx="481883" cy="400110"/>
            </a:xfrm>
            <a:prstGeom prst="rect">
              <a:avLst/>
            </a:prstGeom>
            <a:noFill/>
          </p:spPr>
          <p:txBody>
            <a:bodyPr wrap="square" rtlCol="0">
              <a:spAutoFit/>
            </a:bodyPr>
            <a:lstStyle/>
            <a:p>
              <a:pPr algn="ctr"/>
              <a:r>
                <a:rPr lang="en-US" sz="2000" b="1" dirty="0" smtClean="0"/>
                <a:t>H</a:t>
              </a:r>
              <a:endParaRPr lang="en-US" sz="2000" b="1" dirty="0"/>
            </a:p>
          </p:txBody>
        </p:sp>
        <p:sp>
          <p:nvSpPr>
            <p:cNvPr id="16" name="TextBox 15"/>
            <p:cNvSpPr txBox="1"/>
            <p:nvPr/>
          </p:nvSpPr>
          <p:spPr>
            <a:xfrm>
              <a:off x="452642" y="3856932"/>
              <a:ext cx="635581" cy="400110"/>
            </a:xfrm>
            <a:prstGeom prst="rect">
              <a:avLst/>
            </a:prstGeom>
            <a:noFill/>
          </p:spPr>
          <p:txBody>
            <a:bodyPr wrap="square" rtlCol="0">
              <a:spAutoFit/>
            </a:bodyPr>
            <a:lstStyle/>
            <a:p>
              <a:pPr algn="ctr"/>
              <a:r>
                <a:rPr lang="en-US" sz="2000" b="1" dirty="0" smtClean="0"/>
                <a:t>O</a:t>
              </a:r>
              <a:endParaRPr lang="en-US" sz="2000" b="1" dirty="0"/>
            </a:p>
          </p:txBody>
        </p:sp>
      </p:grpSp>
      <p:sp>
        <p:nvSpPr>
          <p:cNvPr id="22" name="TextBox 21"/>
          <p:cNvSpPr txBox="1"/>
          <p:nvPr/>
        </p:nvSpPr>
        <p:spPr>
          <a:xfrm>
            <a:off x="6850690" y="4886139"/>
            <a:ext cx="1938244" cy="1815882"/>
          </a:xfrm>
          <a:prstGeom prst="rect">
            <a:avLst/>
          </a:prstGeom>
          <a:noFill/>
        </p:spPr>
        <p:txBody>
          <a:bodyPr wrap="square" rtlCol="0">
            <a:spAutoFit/>
          </a:bodyPr>
          <a:lstStyle/>
          <a:p>
            <a:pPr algn="ctr"/>
            <a:r>
              <a:rPr lang="en-US" sz="1600" dirty="0" smtClean="0"/>
              <a:t>Just like atoms are the building blocks of molecules, molecules are the building blocks of cells!</a:t>
            </a:r>
            <a:endParaRPr lang="en-US" sz="1600" dirty="0"/>
          </a:p>
        </p:txBody>
      </p:sp>
      <p:pic>
        <p:nvPicPr>
          <p:cNvPr id="25" name="Picture 24" descr="ce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1427" y="2435082"/>
            <a:ext cx="2601883" cy="2236329"/>
          </a:xfrm>
          <a:prstGeom prst="rect">
            <a:avLst/>
          </a:prstGeom>
        </p:spPr>
      </p:pic>
      <p:sp>
        <p:nvSpPr>
          <p:cNvPr id="32" name="Right Arrow 31"/>
          <p:cNvSpPr/>
          <p:nvPr/>
        </p:nvSpPr>
        <p:spPr>
          <a:xfrm rot="1833769">
            <a:off x="2174472" y="4186419"/>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Arrow 32"/>
          <p:cNvSpPr/>
          <p:nvPr/>
        </p:nvSpPr>
        <p:spPr>
          <a:xfrm rot="19287340">
            <a:off x="6068975" y="4643824"/>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088223" y="2410269"/>
            <a:ext cx="1722555" cy="553998"/>
          </a:xfrm>
          <a:prstGeom prst="rect">
            <a:avLst/>
          </a:prstGeom>
          <a:noFill/>
        </p:spPr>
        <p:txBody>
          <a:bodyPr wrap="square" rtlCol="0">
            <a:spAutoFit/>
          </a:bodyPr>
          <a:lstStyle/>
          <a:p>
            <a:pPr algn="ctr"/>
            <a:r>
              <a:rPr lang="en-US" sz="3000" b="1" dirty="0" smtClean="0">
                <a:latin typeface="Chalkduster"/>
                <a:cs typeface="Chalkduster"/>
              </a:rPr>
              <a:t>Atoms</a:t>
            </a:r>
            <a:endParaRPr lang="en-US" sz="3000" b="1" dirty="0">
              <a:latin typeface="Chalkduster"/>
              <a:cs typeface="Chalkduster"/>
            </a:endParaRPr>
          </a:p>
        </p:txBody>
      </p:sp>
      <p:sp>
        <p:nvSpPr>
          <p:cNvPr id="24" name="TextBox 23"/>
          <p:cNvSpPr txBox="1"/>
          <p:nvPr/>
        </p:nvSpPr>
        <p:spPr>
          <a:xfrm>
            <a:off x="6700309" y="1777829"/>
            <a:ext cx="1938244" cy="553998"/>
          </a:xfrm>
          <a:prstGeom prst="rect">
            <a:avLst/>
          </a:prstGeom>
          <a:noFill/>
        </p:spPr>
        <p:txBody>
          <a:bodyPr wrap="square" rtlCol="0">
            <a:spAutoFit/>
          </a:bodyPr>
          <a:lstStyle/>
          <a:p>
            <a:pPr algn="ctr"/>
            <a:r>
              <a:rPr lang="en-US" sz="3000" b="1" dirty="0" smtClean="0">
                <a:latin typeface="Chalkduster"/>
                <a:cs typeface="Chalkduster"/>
              </a:rPr>
              <a:t>Cells</a:t>
            </a:r>
            <a:endParaRPr lang="en-US" sz="3000" b="1" dirty="0">
              <a:latin typeface="Chalkduster"/>
              <a:cs typeface="Chalkduster"/>
            </a:endParaRPr>
          </a:p>
        </p:txBody>
      </p:sp>
      <p:grpSp>
        <p:nvGrpSpPr>
          <p:cNvPr id="6" name="Group 5"/>
          <p:cNvGrpSpPr/>
          <p:nvPr/>
        </p:nvGrpSpPr>
        <p:grpSpPr>
          <a:xfrm>
            <a:off x="5561096" y="244318"/>
            <a:ext cx="3227838" cy="597303"/>
            <a:chOff x="5561096" y="244318"/>
            <a:chExt cx="3227838" cy="597303"/>
          </a:xfrm>
        </p:grpSpPr>
        <p:sp>
          <p:nvSpPr>
            <p:cNvPr id="37" name="Rectangle 36"/>
            <p:cNvSpPr/>
            <p:nvPr/>
          </p:nvSpPr>
          <p:spPr>
            <a:xfrm>
              <a:off x="6394540" y="244318"/>
              <a:ext cx="645406" cy="597303"/>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38" name="Rectangle 37"/>
            <p:cNvSpPr/>
            <p:nvPr/>
          </p:nvSpPr>
          <p:spPr>
            <a:xfrm>
              <a:off x="7294051" y="244318"/>
              <a:ext cx="620699" cy="597303"/>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39" name="Rectangle 38"/>
            <p:cNvSpPr/>
            <p:nvPr/>
          </p:nvSpPr>
          <p:spPr>
            <a:xfrm>
              <a:off x="8207075" y="244318"/>
              <a:ext cx="581859" cy="563880"/>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40" name="Rectangle 39"/>
            <p:cNvSpPr/>
            <p:nvPr/>
          </p:nvSpPr>
          <p:spPr>
            <a:xfrm>
              <a:off x="5561096" y="248491"/>
              <a:ext cx="596209" cy="593130"/>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grpSp>
      <p:sp>
        <p:nvSpPr>
          <p:cNvPr id="27" name="Round Diagonal Corner Rectangle 26"/>
          <p:cNvSpPr/>
          <p:nvPr/>
        </p:nvSpPr>
        <p:spPr>
          <a:xfrm>
            <a:off x="281930" y="263109"/>
            <a:ext cx="4903170" cy="1660472"/>
          </a:xfrm>
          <a:prstGeom prst="round2Diag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2" name="Title 1"/>
          <p:cNvSpPr>
            <a:spLocks noGrp="1"/>
          </p:cNvSpPr>
          <p:nvPr>
            <p:ph type="title"/>
          </p:nvPr>
        </p:nvSpPr>
        <p:spPr>
          <a:xfrm>
            <a:off x="608838" y="338681"/>
            <a:ext cx="4319931" cy="1491977"/>
          </a:xfrm>
        </p:spPr>
        <p:txBody>
          <a:bodyPr/>
          <a:lstStyle/>
          <a:p>
            <a:r>
              <a:rPr lang="en-US" dirty="0" smtClean="0">
                <a:solidFill>
                  <a:srgbClr val="000000"/>
                </a:solidFill>
                <a:latin typeface="American Typewriter"/>
                <a:cs typeface="American Typewriter"/>
              </a:rPr>
              <a:t>Building Blocks</a:t>
            </a:r>
            <a:endParaRPr lang="en-US" dirty="0">
              <a:solidFill>
                <a:srgbClr val="000000"/>
              </a:solidFill>
              <a:latin typeface="American Typewriter"/>
              <a:cs typeface="American Typewriter"/>
            </a:endParaRPr>
          </a:p>
        </p:txBody>
      </p:sp>
      <p:grpSp>
        <p:nvGrpSpPr>
          <p:cNvPr id="17" name="Group 16"/>
          <p:cNvGrpSpPr/>
          <p:nvPr/>
        </p:nvGrpSpPr>
        <p:grpSpPr>
          <a:xfrm>
            <a:off x="3408586" y="4123549"/>
            <a:ext cx="2450615" cy="2579011"/>
            <a:chOff x="3408586" y="4123549"/>
            <a:chExt cx="2450615" cy="2579011"/>
          </a:xfrm>
        </p:grpSpPr>
        <p:sp>
          <p:nvSpPr>
            <p:cNvPr id="13" name="TextBox 12"/>
            <p:cNvSpPr txBox="1"/>
            <p:nvPr/>
          </p:nvSpPr>
          <p:spPr>
            <a:xfrm>
              <a:off x="3408586" y="6148562"/>
              <a:ext cx="2450615" cy="553998"/>
            </a:xfrm>
            <a:prstGeom prst="rect">
              <a:avLst/>
            </a:prstGeom>
            <a:noFill/>
          </p:spPr>
          <p:txBody>
            <a:bodyPr wrap="square" rtlCol="0">
              <a:spAutoFit/>
            </a:bodyPr>
            <a:lstStyle/>
            <a:p>
              <a:pPr algn="ctr"/>
              <a:r>
                <a:rPr lang="en-US" sz="3000" b="1" dirty="0" smtClean="0">
                  <a:latin typeface="Chalkduster"/>
                  <a:cs typeface="Chalkduster"/>
                </a:rPr>
                <a:t>Molecules</a:t>
              </a:r>
              <a:endParaRPr lang="en-US" sz="3000" b="1" dirty="0">
                <a:latin typeface="Chalkduster"/>
                <a:cs typeface="Chalkduster"/>
              </a:endParaRPr>
            </a:p>
          </p:txBody>
        </p:sp>
        <p:grpSp>
          <p:nvGrpSpPr>
            <p:cNvPr id="30" name="Group 29"/>
            <p:cNvGrpSpPr/>
            <p:nvPr/>
          </p:nvGrpSpPr>
          <p:grpSpPr>
            <a:xfrm>
              <a:off x="3448884" y="4123549"/>
              <a:ext cx="2410317" cy="1823485"/>
              <a:chOff x="6113903" y="4738136"/>
              <a:chExt cx="2135318" cy="1441289"/>
            </a:xfrm>
          </p:grpSpPr>
          <p:grpSp>
            <p:nvGrpSpPr>
              <p:cNvPr id="31" name="Group 30"/>
              <p:cNvGrpSpPr/>
              <p:nvPr/>
            </p:nvGrpSpPr>
            <p:grpSpPr>
              <a:xfrm>
                <a:off x="6457131" y="4754452"/>
                <a:ext cx="1792090" cy="1424973"/>
                <a:chOff x="3486002" y="2905803"/>
                <a:chExt cx="2296523" cy="1939999"/>
              </a:xfrm>
            </p:grpSpPr>
            <p:sp>
              <p:nvSpPr>
                <p:cNvPr id="42" name="Oval 41"/>
                <p:cNvSpPr/>
                <p:nvPr/>
              </p:nvSpPr>
              <p:spPr>
                <a:xfrm>
                  <a:off x="3486002" y="3120804"/>
                  <a:ext cx="1846703" cy="1724998"/>
                </a:xfrm>
                <a:prstGeom prst="ellipse">
                  <a:avLst/>
                </a:prstGeom>
                <a:gradFill flip="none" rotWithShape="1">
                  <a:gsLst>
                    <a:gs pos="24000">
                      <a:srgbClr val="FF0000"/>
                    </a:gs>
                    <a:gs pos="100000">
                      <a:srgbClr val="FFFFFF"/>
                    </a:gs>
                  </a:gsLst>
                  <a:lin ang="5400000" scaled="0"/>
                  <a:tileRect/>
                </a:gra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3" name="Chord 42"/>
                <p:cNvSpPr/>
                <p:nvPr/>
              </p:nvSpPr>
              <p:spPr>
                <a:xfrm rot="9886794">
                  <a:off x="4690243" y="2905803"/>
                  <a:ext cx="1092282" cy="1119624"/>
                </a:xfrm>
                <a:prstGeom prst="chord">
                  <a:avLst/>
                </a:prstGeom>
                <a:gradFill flip="none" rotWithShape="1">
                  <a:gsLst>
                    <a:gs pos="52000">
                      <a:schemeClr val="bg1"/>
                    </a:gs>
                    <a:gs pos="100000">
                      <a:schemeClr val="bg1">
                        <a:lumMod val="50000"/>
                      </a:schemeClr>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Chord 33"/>
              <p:cNvSpPr/>
              <p:nvPr/>
            </p:nvSpPr>
            <p:spPr>
              <a:xfrm rot="3751272">
                <a:off x="6149599" y="4702440"/>
                <a:ext cx="802306" cy="873698"/>
              </a:xfrm>
              <a:prstGeom prst="chord">
                <a:avLst/>
              </a:prstGeom>
              <a:gradFill flip="none" rotWithShape="1">
                <a:gsLst>
                  <a:gs pos="52000">
                    <a:schemeClr val="bg1"/>
                  </a:gs>
                  <a:gs pos="100000">
                    <a:schemeClr val="bg1">
                      <a:lumMod val="50000"/>
                    </a:schemeClr>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7722884" y="4912090"/>
                <a:ext cx="371023" cy="314300"/>
              </a:xfrm>
              <a:prstGeom prst="rect">
                <a:avLst/>
              </a:prstGeom>
              <a:noFill/>
            </p:spPr>
            <p:txBody>
              <a:bodyPr wrap="square" rtlCol="0">
                <a:spAutoFit/>
              </a:bodyPr>
              <a:lstStyle/>
              <a:p>
                <a:pPr algn="ctr"/>
                <a:r>
                  <a:rPr lang="en-US" sz="2000" b="1" dirty="0" smtClean="0"/>
                  <a:t>H</a:t>
                </a:r>
                <a:endParaRPr lang="en-US" sz="2000" b="1" dirty="0"/>
              </a:p>
            </p:txBody>
          </p:sp>
          <p:sp>
            <p:nvSpPr>
              <p:cNvPr id="36" name="TextBox 35"/>
              <p:cNvSpPr txBox="1"/>
              <p:nvPr/>
            </p:nvSpPr>
            <p:spPr>
              <a:xfrm>
                <a:off x="6792122" y="5357895"/>
                <a:ext cx="654881" cy="413555"/>
              </a:xfrm>
              <a:prstGeom prst="rect">
                <a:avLst/>
              </a:prstGeom>
              <a:noFill/>
            </p:spPr>
            <p:txBody>
              <a:bodyPr wrap="square" rtlCol="0">
                <a:spAutoFit/>
              </a:bodyPr>
              <a:lstStyle/>
              <a:p>
                <a:pPr algn="ctr"/>
                <a:r>
                  <a:rPr lang="en-US" sz="2800" b="1" dirty="0" smtClean="0"/>
                  <a:t> O</a:t>
                </a:r>
                <a:endParaRPr lang="en-US" sz="2800" b="1" dirty="0"/>
              </a:p>
            </p:txBody>
          </p:sp>
          <p:sp>
            <p:nvSpPr>
              <p:cNvPr id="41" name="TextBox 40"/>
              <p:cNvSpPr txBox="1"/>
              <p:nvPr/>
            </p:nvSpPr>
            <p:spPr>
              <a:xfrm>
                <a:off x="6271619" y="4858990"/>
                <a:ext cx="371023" cy="314300"/>
              </a:xfrm>
              <a:prstGeom prst="rect">
                <a:avLst/>
              </a:prstGeom>
              <a:noFill/>
            </p:spPr>
            <p:txBody>
              <a:bodyPr wrap="square" rtlCol="0">
                <a:spAutoFit/>
              </a:bodyPr>
              <a:lstStyle/>
              <a:p>
                <a:pPr algn="ctr"/>
                <a:r>
                  <a:rPr lang="en-US" sz="2000" b="1" dirty="0" smtClean="0"/>
                  <a:t>H</a:t>
                </a:r>
                <a:endParaRPr lang="en-US" sz="2000" b="1" dirty="0"/>
              </a:p>
            </p:txBody>
          </p:sp>
        </p:grpSp>
      </p:grpSp>
    </p:spTree>
    <p:extLst>
      <p:ext uri="{BB962C8B-B14F-4D97-AF65-F5344CB8AC3E}">
        <p14:creationId xmlns:p14="http://schemas.microsoft.com/office/powerpoint/2010/main" val="243021665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9893" y="229837"/>
            <a:ext cx="4741891" cy="1321454"/>
            <a:chOff x="179893" y="229837"/>
            <a:chExt cx="4741891" cy="1321454"/>
          </a:xfrm>
        </p:grpSpPr>
        <p:sp>
          <p:nvSpPr>
            <p:cNvPr id="5" name="Round Diagonal Corner Rectangle 4"/>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628630" y="410486"/>
              <a:ext cx="3912901" cy="861774"/>
            </a:xfrm>
            <a:prstGeom prst="rect">
              <a:avLst/>
            </a:prstGeom>
            <a:noFill/>
          </p:spPr>
          <p:txBody>
            <a:bodyPr wrap="square" rtlCol="0">
              <a:spAutoFit/>
            </a:bodyPr>
            <a:lstStyle/>
            <a:p>
              <a:pPr algn="ctr"/>
              <a:r>
                <a:rPr lang="en-US" sz="5000" dirty="0" smtClean="0">
                  <a:latin typeface="American Typewriter"/>
                  <a:cs typeface="American Typewriter"/>
                </a:rPr>
                <a:t>Nucleus</a:t>
              </a:r>
            </a:p>
          </p:txBody>
        </p:sp>
      </p:grpSp>
      <p:sp>
        <p:nvSpPr>
          <p:cNvPr id="7" name="TextBox 6"/>
          <p:cNvSpPr txBox="1"/>
          <p:nvPr/>
        </p:nvSpPr>
        <p:spPr>
          <a:xfrm>
            <a:off x="336158" y="1948481"/>
            <a:ext cx="4949013" cy="4708982"/>
          </a:xfrm>
          <a:prstGeom prst="rect">
            <a:avLst/>
          </a:prstGeom>
          <a:noFill/>
        </p:spPr>
        <p:txBody>
          <a:bodyPr wrap="square" rtlCol="0">
            <a:spAutoFit/>
          </a:bodyPr>
          <a:lstStyle/>
          <a:p>
            <a:pPr algn="ctr"/>
            <a:r>
              <a:rPr lang="en-US" sz="2400" b="1" dirty="0" smtClean="0">
                <a:latin typeface="Chalkduster"/>
                <a:cs typeface="Chalkduster"/>
              </a:rPr>
              <a:t>How does the </a:t>
            </a:r>
            <a:r>
              <a:rPr lang="en-US" sz="2400" b="1" dirty="0">
                <a:latin typeface="Chalkduster"/>
                <a:cs typeface="Chalkduster"/>
              </a:rPr>
              <a:t>c</a:t>
            </a:r>
            <a:r>
              <a:rPr lang="en-US" sz="2400" b="1" dirty="0" smtClean="0">
                <a:latin typeface="Chalkduster"/>
                <a:cs typeface="Chalkduster"/>
              </a:rPr>
              <a:t>ell </a:t>
            </a:r>
            <a:r>
              <a:rPr lang="en-US" sz="2400" b="1" dirty="0">
                <a:latin typeface="Chalkduster"/>
                <a:cs typeface="Chalkduster"/>
              </a:rPr>
              <a:t>k</a:t>
            </a:r>
            <a:r>
              <a:rPr lang="en-US" sz="2400" b="1" dirty="0" smtClean="0">
                <a:latin typeface="Chalkduster"/>
                <a:cs typeface="Chalkduster"/>
              </a:rPr>
              <a:t>now what to do?</a:t>
            </a:r>
          </a:p>
          <a:p>
            <a:pPr algn="ctr"/>
            <a:endParaRPr lang="en-US" dirty="0" smtClean="0"/>
          </a:p>
          <a:p>
            <a:pPr marL="285750" indent="-285750">
              <a:buFont typeface="Arial"/>
              <a:buChar char="•"/>
            </a:pPr>
            <a:r>
              <a:rPr lang="en-US" dirty="0" smtClean="0"/>
              <a:t>The </a:t>
            </a:r>
            <a:r>
              <a:rPr lang="en-US" b="1" dirty="0">
                <a:solidFill>
                  <a:srgbClr val="E2751D"/>
                </a:solidFill>
              </a:rPr>
              <a:t>N</a:t>
            </a:r>
            <a:r>
              <a:rPr lang="en-US" b="1" dirty="0" smtClean="0">
                <a:solidFill>
                  <a:srgbClr val="E2751D"/>
                </a:solidFill>
              </a:rPr>
              <a:t>ucleus</a:t>
            </a:r>
            <a:r>
              <a:rPr lang="en-US" dirty="0" smtClean="0"/>
              <a:t> is the command center of the cell. You can think of it as the “brain” or the “boss” of the cell.</a:t>
            </a:r>
          </a:p>
          <a:p>
            <a:endParaRPr lang="en-US" dirty="0" smtClean="0"/>
          </a:p>
          <a:p>
            <a:pPr marL="285750" indent="-285750">
              <a:buFont typeface="Arial"/>
              <a:buChar char="•"/>
            </a:pPr>
            <a:r>
              <a:rPr lang="en-US" dirty="0" smtClean="0"/>
              <a:t>It holds the genetic information (DNA) that tells the cells what to do. </a:t>
            </a:r>
          </a:p>
          <a:p>
            <a:pPr marL="285750" indent="-285750">
              <a:buFont typeface="Arial"/>
              <a:buChar char="•"/>
            </a:pPr>
            <a:endParaRPr lang="en-US" dirty="0"/>
          </a:p>
          <a:p>
            <a:pPr marL="285750" indent="-285750">
              <a:buFont typeface="Arial"/>
              <a:buChar char="•"/>
            </a:pPr>
            <a:r>
              <a:rPr lang="en-US" dirty="0" smtClean="0"/>
              <a:t>The instructions held in the Nucleus tell the cell:</a:t>
            </a:r>
          </a:p>
          <a:p>
            <a:pPr marL="742950" lvl="1" indent="-285750">
              <a:buFont typeface="Arial"/>
              <a:buChar char="•"/>
            </a:pPr>
            <a:r>
              <a:rPr lang="en-US" dirty="0" smtClean="0"/>
              <a:t>How to synthesize (build) proteins</a:t>
            </a:r>
          </a:p>
          <a:p>
            <a:pPr marL="742950" lvl="1" indent="-285750">
              <a:buFont typeface="Arial"/>
              <a:buChar char="•"/>
            </a:pPr>
            <a:r>
              <a:rPr lang="en-US" dirty="0" smtClean="0"/>
              <a:t>Which proteins to make</a:t>
            </a:r>
          </a:p>
          <a:p>
            <a:pPr marL="742950" lvl="1" indent="-285750">
              <a:buFont typeface="Arial"/>
              <a:buChar char="•"/>
            </a:pPr>
            <a:r>
              <a:rPr lang="en-US" dirty="0" smtClean="0"/>
              <a:t>How to reproduce (make more cells)</a:t>
            </a:r>
          </a:p>
          <a:p>
            <a:endParaRPr lang="en-US" dirty="0"/>
          </a:p>
        </p:txBody>
      </p:sp>
      <p:grpSp>
        <p:nvGrpSpPr>
          <p:cNvPr id="3" name="Group 2"/>
          <p:cNvGrpSpPr/>
          <p:nvPr/>
        </p:nvGrpSpPr>
        <p:grpSpPr>
          <a:xfrm>
            <a:off x="5636391" y="538004"/>
            <a:ext cx="3278927" cy="5647522"/>
            <a:chOff x="5832093" y="410486"/>
            <a:chExt cx="3278927" cy="5647522"/>
          </a:xfrm>
        </p:grpSpPr>
        <p:pic>
          <p:nvPicPr>
            <p:cNvPr id="8" name="Picture 7" descr="Nucleus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2093" y="410486"/>
              <a:ext cx="2927372" cy="2518320"/>
            </a:xfrm>
            <a:prstGeom prst="rect">
              <a:avLst/>
            </a:prstGeom>
          </p:spPr>
        </p:pic>
        <p:pic>
          <p:nvPicPr>
            <p:cNvPr id="9" name="Picture 8" descr="nucleus.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1580" y="3042924"/>
              <a:ext cx="2707885" cy="2442131"/>
            </a:xfrm>
            <a:prstGeom prst="rect">
              <a:avLst/>
            </a:prstGeom>
          </p:spPr>
        </p:pic>
        <p:sp>
          <p:nvSpPr>
            <p:cNvPr id="10" name="TextBox 9"/>
            <p:cNvSpPr txBox="1"/>
            <p:nvPr/>
          </p:nvSpPr>
          <p:spPr>
            <a:xfrm>
              <a:off x="5870094" y="5688676"/>
              <a:ext cx="3240926" cy="369332"/>
            </a:xfrm>
            <a:prstGeom prst="rect">
              <a:avLst/>
            </a:prstGeom>
            <a:noFill/>
          </p:spPr>
          <p:txBody>
            <a:bodyPr wrap="square" rtlCol="0">
              <a:spAutoFit/>
            </a:bodyPr>
            <a:lstStyle/>
            <a:p>
              <a:pPr algn="ctr"/>
              <a:r>
                <a:rPr lang="en-US" dirty="0" smtClean="0">
                  <a:latin typeface="Chalkduster"/>
                  <a:cs typeface="Chalkduster"/>
                </a:rPr>
                <a:t>Under the Microscope</a:t>
              </a:r>
              <a:endParaRPr lang="en-US" dirty="0">
                <a:latin typeface="Chalkduster"/>
                <a:cs typeface="Chalkduster"/>
              </a:endParaRPr>
            </a:p>
          </p:txBody>
        </p:sp>
        <p:cxnSp>
          <p:nvCxnSpPr>
            <p:cNvPr id="11" name="Straight Arrow Connector 10"/>
            <p:cNvCxnSpPr/>
            <p:nvPr/>
          </p:nvCxnSpPr>
          <p:spPr>
            <a:xfrm flipH="1">
              <a:off x="7286749" y="1623406"/>
              <a:ext cx="203808" cy="1738359"/>
            </a:xfrm>
            <a:prstGeom prst="straightConnector1">
              <a:avLst/>
            </a:prstGeom>
            <a:ln w="57150" cmpd="sng">
              <a:solidFill>
                <a:srgbClr val="4DDC33"/>
              </a:solidFill>
              <a:tailEnd type="arrow"/>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186968594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7251" y="1859037"/>
            <a:ext cx="4624533" cy="4154984"/>
          </a:xfrm>
          <a:prstGeom prst="rect">
            <a:avLst/>
          </a:prstGeom>
          <a:noFill/>
        </p:spPr>
        <p:txBody>
          <a:bodyPr wrap="square" rtlCol="0">
            <a:spAutoFit/>
          </a:bodyPr>
          <a:lstStyle/>
          <a:p>
            <a:pPr algn="ctr"/>
            <a:r>
              <a:rPr lang="en-US" sz="2400" b="1" dirty="0" smtClean="0">
                <a:latin typeface="Chalkduster"/>
                <a:cs typeface="Chalkduster"/>
              </a:rPr>
              <a:t>Another organelle inside of the nucleus!</a:t>
            </a:r>
          </a:p>
          <a:p>
            <a:endParaRPr lang="en-US" dirty="0" smtClean="0"/>
          </a:p>
          <a:p>
            <a:pPr marL="285750" indent="-285750">
              <a:buFont typeface="Arial"/>
              <a:buChar char="•"/>
            </a:pPr>
            <a:r>
              <a:rPr lang="en-US" dirty="0" smtClean="0"/>
              <a:t>Inside the</a:t>
            </a:r>
            <a:r>
              <a:rPr lang="en-US" b="1" dirty="0" smtClean="0">
                <a:solidFill>
                  <a:srgbClr val="FF6600"/>
                </a:solidFill>
              </a:rPr>
              <a:t> </a:t>
            </a:r>
            <a:r>
              <a:rPr lang="en-US" dirty="0" smtClean="0"/>
              <a:t>Nucleus</a:t>
            </a:r>
            <a:r>
              <a:rPr lang="en-US" b="1" dirty="0" smtClean="0">
                <a:solidFill>
                  <a:srgbClr val="FF6600"/>
                </a:solidFill>
              </a:rPr>
              <a:t> </a:t>
            </a:r>
            <a:r>
              <a:rPr lang="en-US" dirty="0" smtClean="0"/>
              <a:t>is a concentration of </a:t>
            </a:r>
            <a:r>
              <a:rPr lang="en-US" i="1" dirty="0" smtClean="0"/>
              <a:t>chromosomes</a:t>
            </a:r>
            <a:r>
              <a:rPr lang="en-US" dirty="0" smtClean="0"/>
              <a:t> surrounded by a double membrane, known as the </a:t>
            </a:r>
            <a:r>
              <a:rPr lang="en-US" b="1" dirty="0" smtClean="0">
                <a:solidFill>
                  <a:srgbClr val="FF870F"/>
                </a:solidFill>
              </a:rPr>
              <a:t>Nucleolus</a:t>
            </a:r>
            <a:r>
              <a:rPr lang="en-US" dirty="0" smtClean="0"/>
              <a:t>.</a:t>
            </a:r>
          </a:p>
          <a:p>
            <a:endParaRPr lang="en-US" dirty="0"/>
          </a:p>
          <a:p>
            <a:pPr marL="285750" indent="-285750">
              <a:buFont typeface="Arial"/>
              <a:buChar char="•"/>
            </a:pPr>
            <a:r>
              <a:rPr lang="en-US" dirty="0" smtClean="0"/>
              <a:t>The Nucleolus is where rRNA and ribosomes are made.</a:t>
            </a:r>
          </a:p>
          <a:p>
            <a:pPr marL="285750" indent="-285750">
              <a:buFont typeface="Arial"/>
              <a:buChar char="•"/>
            </a:pPr>
            <a:endParaRPr lang="en-US" dirty="0"/>
          </a:p>
          <a:p>
            <a:pPr marL="285750" indent="-285750">
              <a:buFont typeface="Arial"/>
              <a:buChar char="•"/>
            </a:pPr>
            <a:r>
              <a:rPr lang="en-US" dirty="0" smtClean="0"/>
              <a:t>These ribosomes then leave the Nucleolus and the nucleus</a:t>
            </a:r>
            <a:r>
              <a:rPr lang="en-US" b="1" dirty="0" smtClean="0">
                <a:solidFill>
                  <a:srgbClr val="000000"/>
                </a:solidFill>
              </a:rPr>
              <a:t> </a:t>
            </a:r>
            <a:r>
              <a:rPr lang="en-US" dirty="0" smtClean="0">
                <a:solidFill>
                  <a:srgbClr val="000000"/>
                </a:solidFill>
              </a:rPr>
              <a:t>to</a:t>
            </a:r>
            <a:r>
              <a:rPr lang="en-US" b="1" dirty="0" smtClean="0">
                <a:solidFill>
                  <a:srgbClr val="000000"/>
                </a:solidFill>
              </a:rPr>
              <a:t> </a:t>
            </a:r>
            <a:r>
              <a:rPr lang="en-US" dirty="0" smtClean="0"/>
              <a:t>go make proteins for the cell.</a:t>
            </a:r>
            <a:endParaRPr lang="en-US" dirty="0"/>
          </a:p>
        </p:txBody>
      </p:sp>
      <p:grpSp>
        <p:nvGrpSpPr>
          <p:cNvPr id="5" name="Group 4"/>
          <p:cNvGrpSpPr/>
          <p:nvPr/>
        </p:nvGrpSpPr>
        <p:grpSpPr>
          <a:xfrm>
            <a:off x="179893" y="229837"/>
            <a:ext cx="4741891" cy="1321454"/>
            <a:chOff x="179893" y="229837"/>
            <a:chExt cx="4741891" cy="1321454"/>
          </a:xfrm>
        </p:grpSpPr>
        <p:sp>
          <p:nvSpPr>
            <p:cNvPr id="6" name="Round Diagonal Corner Rectangle 5"/>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7" name="TextBox 6"/>
            <p:cNvSpPr txBox="1"/>
            <p:nvPr/>
          </p:nvSpPr>
          <p:spPr>
            <a:xfrm>
              <a:off x="628630" y="410486"/>
              <a:ext cx="3912901" cy="861774"/>
            </a:xfrm>
            <a:prstGeom prst="rect">
              <a:avLst/>
            </a:prstGeom>
            <a:noFill/>
          </p:spPr>
          <p:txBody>
            <a:bodyPr wrap="square" rtlCol="0">
              <a:spAutoFit/>
            </a:bodyPr>
            <a:lstStyle/>
            <a:p>
              <a:pPr algn="ctr"/>
              <a:r>
                <a:rPr lang="en-US" sz="5000" dirty="0" smtClean="0">
                  <a:latin typeface="American Typewriter"/>
                  <a:cs typeface="American Typewriter"/>
                </a:rPr>
                <a:t>Nucleolus</a:t>
              </a:r>
              <a:endParaRPr lang="en-US" sz="5000" dirty="0">
                <a:latin typeface="American Typewriter"/>
                <a:cs typeface="American Typewriter"/>
              </a:endParaRPr>
            </a:p>
          </p:txBody>
        </p:sp>
      </p:grpSp>
      <p:grpSp>
        <p:nvGrpSpPr>
          <p:cNvPr id="3" name="Group 2"/>
          <p:cNvGrpSpPr/>
          <p:nvPr/>
        </p:nvGrpSpPr>
        <p:grpSpPr>
          <a:xfrm>
            <a:off x="5771960" y="540892"/>
            <a:ext cx="3116891" cy="5750128"/>
            <a:chOff x="5771960" y="540892"/>
            <a:chExt cx="3116891" cy="5750128"/>
          </a:xfrm>
        </p:grpSpPr>
        <p:pic>
          <p:nvPicPr>
            <p:cNvPr id="8" name="Picture 7" descr="nucleolus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1960" y="540892"/>
              <a:ext cx="3064502" cy="2636289"/>
            </a:xfrm>
            <a:prstGeom prst="rect">
              <a:avLst/>
            </a:prstGeom>
          </p:spPr>
        </p:pic>
        <p:pic>
          <p:nvPicPr>
            <p:cNvPr id="9" name="Picture 8" descr="nucleus.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3092" y="3341943"/>
              <a:ext cx="2707885" cy="2442131"/>
            </a:xfrm>
            <a:prstGeom prst="rect">
              <a:avLst/>
            </a:prstGeom>
          </p:spPr>
        </p:pic>
        <p:sp>
          <p:nvSpPr>
            <p:cNvPr id="11" name="TextBox 10"/>
            <p:cNvSpPr txBox="1"/>
            <p:nvPr/>
          </p:nvSpPr>
          <p:spPr>
            <a:xfrm>
              <a:off x="5883092" y="5921688"/>
              <a:ext cx="3005759" cy="369332"/>
            </a:xfrm>
            <a:prstGeom prst="rect">
              <a:avLst/>
            </a:prstGeom>
            <a:noFill/>
          </p:spPr>
          <p:txBody>
            <a:bodyPr wrap="square" rtlCol="0">
              <a:spAutoFit/>
            </a:bodyPr>
            <a:lstStyle/>
            <a:p>
              <a:pPr algn="ctr"/>
              <a:r>
                <a:rPr lang="en-US" dirty="0" smtClean="0">
                  <a:latin typeface="Chalkduster"/>
                  <a:cs typeface="Chalkduster"/>
                </a:rPr>
                <a:t>Under the Microscope</a:t>
              </a:r>
              <a:endParaRPr lang="en-US" dirty="0">
                <a:latin typeface="Chalkduster"/>
                <a:cs typeface="Chalkduster"/>
              </a:endParaRPr>
            </a:p>
          </p:txBody>
        </p:sp>
        <p:cxnSp>
          <p:nvCxnSpPr>
            <p:cNvPr id="12" name="Straight Arrow Connector 11"/>
            <p:cNvCxnSpPr/>
            <p:nvPr/>
          </p:nvCxnSpPr>
          <p:spPr>
            <a:xfrm>
              <a:off x="7423741" y="1551291"/>
              <a:ext cx="0" cy="2610470"/>
            </a:xfrm>
            <a:prstGeom prst="straightConnector1">
              <a:avLst/>
            </a:prstGeom>
            <a:ln w="57150" cmpd="sng">
              <a:solidFill>
                <a:srgbClr val="31DC85"/>
              </a:solidFill>
              <a:tailEnd type="arrow"/>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175825870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9893" y="229837"/>
            <a:ext cx="4741891" cy="1321454"/>
            <a:chOff x="179893" y="229837"/>
            <a:chExt cx="4741891" cy="1321454"/>
          </a:xfrm>
        </p:grpSpPr>
        <p:sp>
          <p:nvSpPr>
            <p:cNvPr id="5" name="Round Diagonal Corner Rectangle 4"/>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628630" y="410486"/>
              <a:ext cx="3912901" cy="861774"/>
            </a:xfrm>
            <a:prstGeom prst="rect">
              <a:avLst/>
            </a:prstGeom>
            <a:noFill/>
          </p:spPr>
          <p:txBody>
            <a:bodyPr wrap="square" rtlCol="0">
              <a:spAutoFit/>
            </a:bodyPr>
            <a:lstStyle/>
            <a:p>
              <a:pPr algn="ctr"/>
              <a:r>
                <a:rPr lang="en-US" sz="5000" dirty="0" smtClean="0">
                  <a:latin typeface="American Typewriter"/>
                  <a:cs typeface="American Typewriter"/>
                </a:rPr>
                <a:t>Ribosomes</a:t>
              </a:r>
              <a:endParaRPr lang="en-US" sz="5000" dirty="0">
                <a:latin typeface="American Typewriter"/>
                <a:cs typeface="American Typewriter"/>
              </a:endParaRPr>
            </a:p>
          </p:txBody>
        </p:sp>
      </p:grpSp>
      <p:sp>
        <p:nvSpPr>
          <p:cNvPr id="7" name="TextBox 6"/>
          <p:cNvSpPr txBox="1"/>
          <p:nvPr/>
        </p:nvSpPr>
        <p:spPr>
          <a:xfrm>
            <a:off x="310633" y="1934044"/>
            <a:ext cx="4622617" cy="4062651"/>
          </a:xfrm>
          <a:prstGeom prst="rect">
            <a:avLst/>
          </a:prstGeom>
          <a:noFill/>
        </p:spPr>
        <p:txBody>
          <a:bodyPr wrap="square" rtlCol="0">
            <a:spAutoFit/>
          </a:bodyPr>
          <a:lstStyle/>
          <a:p>
            <a:pPr algn="ctr"/>
            <a:r>
              <a:rPr lang="en-US" sz="2400" b="1" dirty="0" smtClean="0">
                <a:latin typeface="Chalkduster"/>
                <a:cs typeface="Chalkduster"/>
              </a:rPr>
              <a:t>What do Ribosomes do and where do we find them?</a:t>
            </a:r>
          </a:p>
          <a:p>
            <a:pPr algn="ctr"/>
            <a:endParaRPr lang="en-US" sz="2400" b="1" dirty="0" smtClean="0"/>
          </a:p>
          <a:p>
            <a:endParaRPr lang="en-US" dirty="0"/>
          </a:p>
          <a:p>
            <a:pPr marL="285750" indent="-285750">
              <a:buFont typeface="Arial"/>
              <a:buChar char="•"/>
            </a:pPr>
            <a:r>
              <a:rPr lang="en-US" b="1" dirty="0" smtClean="0">
                <a:solidFill>
                  <a:srgbClr val="FF870F"/>
                </a:solidFill>
              </a:rPr>
              <a:t>Ribosomes </a:t>
            </a:r>
            <a:r>
              <a:rPr lang="en-US" dirty="0" smtClean="0"/>
              <a:t>translate </a:t>
            </a:r>
            <a:r>
              <a:rPr lang="en-US" dirty="0" smtClean="0"/>
              <a:t>genetic information sent out by the nucleus in order to synthesize proteins.</a:t>
            </a:r>
          </a:p>
          <a:p>
            <a:pPr marL="285750" indent="-285750">
              <a:buFont typeface="Arial"/>
              <a:buChar char="•"/>
            </a:pPr>
            <a:endParaRPr lang="en-US" dirty="0"/>
          </a:p>
          <a:p>
            <a:pPr marL="285750" indent="-285750">
              <a:buFont typeface="Arial"/>
              <a:buChar char="•"/>
            </a:pPr>
            <a:r>
              <a:rPr lang="en-US" dirty="0" smtClean="0"/>
              <a:t>Ribosomes can be found floating in the cytoplasm or bound to the rough endoplasmic reticulum.</a:t>
            </a:r>
          </a:p>
          <a:p>
            <a:endParaRPr lang="en-US" dirty="0"/>
          </a:p>
        </p:txBody>
      </p:sp>
      <p:grpSp>
        <p:nvGrpSpPr>
          <p:cNvPr id="8" name="Group 7"/>
          <p:cNvGrpSpPr/>
          <p:nvPr/>
        </p:nvGrpSpPr>
        <p:grpSpPr>
          <a:xfrm>
            <a:off x="5612264" y="544957"/>
            <a:ext cx="3288302" cy="5819070"/>
            <a:chOff x="5612264" y="410486"/>
            <a:chExt cx="3288302" cy="5819070"/>
          </a:xfrm>
        </p:grpSpPr>
        <p:pic>
          <p:nvPicPr>
            <p:cNvPr id="9" name="Picture 8" descr="mito-em.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8143" y="3275736"/>
              <a:ext cx="2778867" cy="2374552"/>
            </a:xfrm>
            <a:prstGeom prst="rect">
              <a:avLst/>
            </a:prstGeom>
          </p:spPr>
        </p:pic>
        <p:sp>
          <p:nvSpPr>
            <p:cNvPr id="10" name="TextBox 9"/>
            <p:cNvSpPr txBox="1"/>
            <p:nvPr/>
          </p:nvSpPr>
          <p:spPr>
            <a:xfrm>
              <a:off x="5808143" y="5860224"/>
              <a:ext cx="3005759" cy="369332"/>
            </a:xfrm>
            <a:prstGeom prst="rect">
              <a:avLst/>
            </a:prstGeom>
            <a:noFill/>
          </p:spPr>
          <p:txBody>
            <a:bodyPr wrap="square" rtlCol="0">
              <a:spAutoFit/>
            </a:bodyPr>
            <a:lstStyle/>
            <a:p>
              <a:pPr algn="ctr"/>
              <a:r>
                <a:rPr lang="en-US" dirty="0" smtClean="0">
                  <a:latin typeface="Chalkduster"/>
                  <a:cs typeface="Chalkduster"/>
                </a:rPr>
                <a:t>Under the Microscope</a:t>
              </a:r>
              <a:endParaRPr lang="en-US" dirty="0">
                <a:latin typeface="Chalkduster"/>
                <a:cs typeface="Chalkduster"/>
              </a:endParaRPr>
            </a:p>
          </p:txBody>
        </p:sp>
        <p:pic>
          <p:nvPicPr>
            <p:cNvPr id="2" name="Picture 1" descr="ribosomes2.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2264" y="410486"/>
              <a:ext cx="3288302" cy="2761660"/>
            </a:xfrm>
            <a:prstGeom prst="rect">
              <a:avLst/>
            </a:prstGeom>
          </p:spPr>
        </p:pic>
        <p:cxnSp>
          <p:nvCxnSpPr>
            <p:cNvPr id="11" name="Straight Arrow Connector 10"/>
            <p:cNvCxnSpPr/>
            <p:nvPr/>
          </p:nvCxnSpPr>
          <p:spPr>
            <a:xfrm flipH="1">
              <a:off x="6783294" y="2313633"/>
              <a:ext cx="145812" cy="1496367"/>
            </a:xfrm>
            <a:prstGeom prst="straightConnector1">
              <a:avLst/>
            </a:prstGeom>
            <a:ln w="57150" cmpd="sng">
              <a:solidFill>
                <a:srgbClr val="DC2E8C"/>
              </a:solidFill>
              <a:tailEnd type="arrow"/>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105676081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120" y="229838"/>
            <a:ext cx="8575775" cy="1149994"/>
            <a:chOff x="179893" y="229837"/>
            <a:chExt cx="6067104" cy="1321454"/>
          </a:xfrm>
        </p:grpSpPr>
        <p:sp>
          <p:nvSpPr>
            <p:cNvPr id="5" name="Round Diagonal Corner Rectangle 4"/>
            <p:cNvSpPr/>
            <p:nvPr/>
          </p:nvSpPr>
          <p:spPr>
            <a:xfrm>
              <a:off x="179893" y="229837"/>
              <a:ext cx="6067104"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373526" y="410486"/>
              <a:ext cx="5865459" cy="540669"/>
            </a:xfrm>
            <a:prstGeom prst="rect">
              <a:avLst/>
            </a:prstGeom>
            <a:noFill/>
          </p:spPr>
          <p:txBody>
            <a:bodyPr wrap="square" rtlCol="0">
              <a:spAutoFit/>
            </a:bodyPr>
            <a:lstStyle/>
            <a:p>
              <a:pPr algn="ctr"/>
              <a:r>
                <a:rPr lang="en-US" sz="4000" dirty="0" smtClean="0">
                  <a:latin typeface="American Typewriter"/>
                  <a:cs typeface="American Typewriter"/>
                </a:rPr>
                <a:t>Rough Endoplasmic Reticulum</a:t>
              </a:r>
              <a:endParaRPr lang="en-US" sz="4000" dirty="0">
                <a:latin typeface="American Typewriter"/>
                <a:cs typeface="American Typewriter"/>
              </a:endParaRPr>
            </a:p>
          </p:txBody>
        </p:sp>
      </p:grpSp>
      <p:sp>
        <p:nvSpPr>
          <p:cNvPr id="7" name="Rectangle 6"/>
          <p:cNvSpPr/>
          <p:nvPr/>
        </p:nvSpPr>
        <p:spPr>
          <a:xfrm>
            <a:off x="253578" y="1641150"/>
            <a:ext cx="5155218" cy="3970318"/>
          </a:xfrm>
          <a:prstGeom prst="rect">
            <a:avLst/>
          </a:prstGeom>
        </p:spPr>
        <p:txBody>
          <a:bodyPr wrap="square">
            <a:spAutoFit/>
          </a:bodyPr>
          <a:lstStyle/>
          <a:p>
            <a:pPr algn="ctr"/>
            <a:r>
              <a:rPr lang="en-US" sz="2400" b="1" dirty="0">
                <a:solidFill>
                  <a:srgbClr val="000000"/>
                </a:solidFill>
                <a:latin typeface="Chalkduster"/>
                <a:cs typeface="Chalkduster"/>
              </a:rPr>
              <a:t>What </a:t>
            </a:r>
            <a:r>
              <a:rPr lang="en-US" sz="2400" b="1" dirty="0" smtClean="0">
                <a:solidFill>
                  <a:srgbClr val="000000"/>
                </a:solidFill>
                <a:latin typeface="Chalkduster"/>
                <a:cs typeface="Chalkduster"/>
              </a:rPr>
              <a:t>makes the Rough Endoplasmic Reticulum “Rough”?</a:t>
            </a:r>
            <a:endParaRPr lang="en-US" sz="2400" b="1" dirty="0">
              <a:solidFill>
                <a:srgbClr val="000000"/>
              </a:solidFill>
              <a:latin typeface="Chalkduster"/>
              <a:cs typeface="Chalkduster"/>
            </a:endParaRPr>
          </a:p>
          <a:p>
            <a:endParaRPr lang="en-US" dirty="0" smtClean="0"/>
          </a:p>
          <a:p>
            <a:endParaRPr lang="en-US" dirty="0"/>
          </a:p>
          <a:p>
            <a:pPr marL="285750" indent="-285750">
              <a:buFont typeface="Arial"/>
              <a:buChar char="•"/>
            </a:pPr>
            <a:r>
              <a:rPr lang="en-US" dirty="0"/>
              <a:t>The </a:t>
            </a:r>
            <a:r>
              <a:rPr lang="en-US" b="1" dirty="0">
                <a:solidFill>
                  <a:schemeClr val="accent3"/>
                </a:solidFill>
              </a:rPr>
              <a:t>Rough Endoplasmic </a:t>
            </a:r>
            <a:r>
              <a:rPr lang="en-US" b="1" dirty="0" smtClean="0">
                <a:solidFill>
                  <a:schemeClr val="accent3"/>
                </a:solidFill>
              </a:rPr>
              <a:t>Reticulum</a:t>
            </a:r>
            <a:r>
              <a:rPr lang="en-US" b="1" dirty="0">
                <a:solidFill>
                  <a:schemeClr val="accent3"/>
                </a:solidFill>
              </a:rPr>
              <a:t> </a:t>
            </a:r>
            <a:r>
              <a:rPr lang="en-US" dirty="0" smtClean="0"/>
              <a:t>(Rough ER) is </a:t>
            </a:r>
            <a:r>
              <a:rPr lang="en-US" dirty="0"/>
              <a:t>network of membranes </a:t>
            </a:r>
            <a:r>
              <a:rPr lang="en-US" dirty="0" smtClean="0"/>
              <a:t>that have ribosomes attached, giving it a rough appearance.</a:t>
            </a:r>
            <a:endParaRPr lang="en-US" dirty="0"/>
          </a:p>
          <a:p>
            <a:endParaRPr lang="en-US" dirty="0">
              <a:solidFill>
                <a:srgbClr val="FFFFFF"/>
              </a:solidFill>
            </a:endParaRPr>
          </a:p>
          <a:p>
            <a:pPr marL="285750" indent="-285750">
              <a:buFont typeface="Arial"/>
              <a:buChar char="•"/>
            </a:pPr>
            <a:r>
              <a:rPr lang="en-US" dirty="0"/>
              <a:t>The Rough ER acts as a </a:t>
            </a:r>
            <a:r>
              <a:rPr lang="en-US" dirty="0" smtClean="0"/>
              <a:t>processing and packaging </a:t>
            </a:r>
            <a:r>
              <a:rPr lang="en-US" dirty="0"/>
              <a:t>system </a:t>
            </a:r>
            <a:r>
              <a:rPr lang="en-US" dirty="0" smtClean="0"/>
              <a:t>that works with </a:t>
            </a:r>
            <a:r>
              <a:rPr lang="en-US" dirty="0"/>
              <a:t>the </a:t>
            </a:r>
            <a:r>
              <a:rPr lang="en-US" dirty="0" smtClean="0"/>
              <a:t>ribosomes to </a:t>
            </a:r>
            <a:r>
              <a:rPr lang="en-US" dirty="0" smtClean="0"/>
              <a:t>make </a:t>
            </a:r>
            <a:r>
              <a:rPr lang="en-US" dirty="0" smtClean="0"/>
              <a:t>proteins. </a:t>
            </a:r>
            <a:endParaRPr lang="en-US" dirty="0"/>
          </a:p>
        </p:txBody>
      </p:sp>
      <p:grpSp>
        <p:nvGrpSpPr>
          <p:cNvPr id="3" name="Group 2"/>
          <p:cNvGrpSpPr/>
          <p:nvPr/>
        </p:nvGrpSpPr>
        <p:grpSpPr>
          <a:xfrm>
            <a:off x="5886917" y="1722570"/>
            <a:ext cx="3005759" cy="4719895"/>
            <a:chOff x="5886917" y="1819355"/>
            <a:chExt cx="3005759" cy="4719895"/>
          </a:xfrm>
        </p:grpSpPr>
        <p:pic>
          <p:nvPicPr>
            <p:cNvPr id="12" name="Picture 11" descr="roug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8242" y="3899655"/>
              <a:ext cx="2657413" cy="2151799"/>
            </a:xfrm>
            <a:prstGeom prst="rect">
              <a:avLst/>
            </a:prstGeom>
          </p:spPr>
        </p:pic>
        <p:sp>
          <p:nvSpPr>
            <p:cNvPr id="10" name="TextBox 9"/>
            <p:cNvSpPr txBox="1"/>
            <p:nvPr/>
          </p:nvSpPr>
          <p:spPr>
            <a:xfrm>
              <a:off x="5886917" y="6169918"/>
              <a:ext cx="3005759" cy="369332"/>
            </a:xfrm>
            <a:prstGeom prst="rect">
              <a:avLst/>
            </a:prstGeom>
            <a:noFill/>
          </p:spPr>
          <p:txBody>
            <a:bodyPr wrap="square" rtlCol="0">
              <a:spAutoFit/>
            </a:bodyPr>
            <a:lstStyle/>
            <a:p>
              <a:pPr algn="ctr"/>
              <a:r>
                <a:rPr lang="en-US" dirty="0" smtClean="0">
                  <a:latin typeface="Chalkduster"/>
                  <a:cs typeface="Chalkduster"/>
                </a:rPr>
                <a:t>Under the Microscope</a:t>
              </a:r>
              <a:endParaRPr lang="en-US" dirty="0">
                <a:latin typeface="Chalkduster"/>
                <a:cs typeface="Chalkduster"/>
              </a:endParaRPr>
            </a:p>
          </p:txBody>
        </p:sp>
        <p:pic>
          <p:nvPicPr>
            <p:cNvPr id="13" name="Picture 12" descr="smooth 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4433" y="1819355"/>
              <a:ext cx="2416073" cy="2029124"/>
            </a:xfrm>
            <a:prstGeom prst="rect">
              <a:avLst/>
            </a:prstGeom>
          </p:spPr>
        </p:pic>
        <p:cxnSp>
          <p:nvCxnSpPr>
            <p:cNvPr id="11" name="Straight Arrow Connector 10"/>
            <p:cNvCxnSpPr/>
            <p:nvPr/>
          </p:nvCxnSpPr>
          <p:spPr>
            <a:xfrm flipH="1">
              <a:off x="6664648" y="2937552"/>
              <a:ext cx="250844" cy="1266633"/>
            </a:xfrm>
            <a:prstGeom prst="straightConnector1">
              <a:avLst/>
            </a:prstGeom>
            <a:ln w="57150" cmpd="sng">
              <a:solidFill>
                <a:srgbClr val="43C733"/>
              </a:solidFill>
              <a:tailEnd type="arrow"/>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17956234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120" y="229838"/>
            <a:ext cx="8575775" cy="1149994"/>
            <a:chOff x="179893" y="229837"/>
            <a:chExt cx="6067104" cy="1321454"/>
          </a:xfrm>
        </p:grpSpPr>
        <p:sp>
          <p:nvSpPr>
            <p:cNvPr id="5" name="Round Diagonal Corner Rectangle 4"/>
            <p:cNvSpPr/>
            <p:nvPr/>
          </p:nvSpPr>
          <p:spPr>
            <a:xfrm>
              <a:off x="179893" y="229837"/>
              <a:ext cx="6067104"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373526" y="410486"/>
              <a:ext cx="5865459" cy="813429"/>
            </a:xfrm>
            <a:prstGeom prst="rect">
              <a:avLst/>
            </a:prstGeom>
            <a:noFill/>
          </p:spPr>
          <p:txBody>
            <a:bodyPr wrap="square" rtlCol="0">
              <a:spAutoFit/>
            </a:bodyPr>
            <a:lstStyle/>
            <a:p>
              <a:pPr algn="ctr"/>
              <a:r>
                <a:rPr lang="en-US" sz="4000" dirty="0" smtClean="0">
                  <a:latin typeface="American Typewriter"/>
                  <a:cs typeface="American Typewriter"/>
                </a:rPr>
                <a:t>Smooth Endoplasmic Reticulum</a:t>
              </a:r>
              <a:endParaRPr lang="en-US" sz="4000" dirty="0">
                <a:latin typeface="American Typewriter"/>
                <a:cs typeface="American Typewriter"/>
              </a:endParaRPr>
            </a:p>
          </p:txBody>
        </p:sp>
      </p:grpSp>
      <p:sp>
        <p:nvSpPr>
          <p:cNvPr id="7" name="Rectangle 6"/>
          <p:cNvSpPr/>
          <p:nvPr/>
        </p:nvSpPr>
        <p:spPr>
          <a:xfrm>
            <a:off x="373325" y="1735570"/>
            <a:ext cx="4721918" cy="5355313"/>
          </a:xfrm>
          <a:prstGeom prst="rect">
            <a:avLst/>
          </a:prstGeom>
        </p:spPr>
        <p:txBody>
          <a:bodyPr wrap="square">
            <a:spAutoFit/>
          </a:bodyPr>
          <a:lstStyle/>
          <a:p>
            <a:pPr algn="ctr"/>
            <a:r>
              <a:rPr lang="en-US" sz="2400" dirty="0" smtClean="0">
                <a:solidFill>
                  <a:srgbClr val="000000"/>
                </a:solidFill>
                <a:latin typeface="Chalkduster"/>
                <a:cs typeface="Chalkduster"/>
              </a:rPr>
              <a:t>Why is the Smooth Endoplasmic Reticulum “Smooth”?</a:t>
            </a:r>
          </a:p>
          <a:p>
            <a:endParaRPr lang="en-US" dirty="0">
              <a:solidFill>
                <a:srgbClr val="000000"/>
              </a:solidFill>
            </a:endParaRPr>
          </a:p>
          <a:p>
            <a:endParaRPr lang="en-US" dirty="0"/>
          </a:p>
          <a:p>
            <a:pPr marL="285750" indent="-285750">
              <a:buFont typeface="Arial"/>
              <a:buChar char="•"/>
            </a:pPr>
            <a:r>
              <a:rPr lang="en-US" dirty="0" smtClean="0">
                <a:solidFill>
                  <a:srgbClr val="000000"/>
                </a:solidFill>
              </a:rPr>
              <a:t>The </a:t>
            </a:r>
            <a:r>
              <a:rPr lang="en-US" dirty="0">
                <a:solidFill>
                  <a:srgbClr val="000000"/>
                </a:solidFill>
              </a:rPr>
              <a:t>Endoplasmic Reticulum (ER) </a:t>
            </a:r>
            <a:r>
              <a:rPr lang="en-US" dirty="0" smtClean="0">
                <a:solidFill>
                  <a:srgbClr val="000000"/>
                </a:solidFill>
              </a:rPr>
              <a:t>has two </a:t>
            </a:r>
            <a:r>
              <a:rPr lang="en-US" dirty="0">
                <a:solidFill>
                  <a:srgbClr val="000000"/>
                </a:solidFill>
              </a:rPr>
              <a:t>parts: the </a:t>
            </a:r>
            <a:r>
              <a:rPr lang="en-US" b="1" dirty="0">
                <a:solidFill>
                  <a:srgbClr val="FF870F"/>
                </a:solidFill>
              </a:rPr>
              <a:t>Smooth Endoplasmic Reticulum </a:t>
            </a:r>
            <a:r>
              <a:rPr lang="en-US" dirty="0">
                <a:solidFill>
                  <a:srgbClr val="000000"/>
                </a:solidFill>
              </a:rPr>
              <a:t>(Smooth </a:t>
            </a:r>
            <a:r>
              <a:rPr lang="en-US" dirty="0" smtClean="0">
                <a:solidFill>
                  <a:srgbClr val="000000"/>
                </a:solidFill>
              </a:rPr>
              <a:t>ER) and the Rough </a:t>
            </a:r>
            <a:r>
              <a:rPr lang="en-US" dirty="0">
                <a:solidFill>
                  <a:srgbClr val="000000"/>
                </a:solidFill>
              </a:rPr>
              <a:t>Endoplasmic </a:t>
            </a:r>
            <a:r>
              <a:rPr lang="en-US" dirty="0" smtClean="0">
                <a:solidFill>
                  <a:srgbClr val="000000"/>
                </a:solidFill>
              </a:rPr>
              <a:t>Reticulum (Rough ER).</a:t>
            </a:r>
          </a:p>
          <a:p>
            <a:pPr marL="285750" indent="-285750">
              <a:buFont typeface="Arial"/>
              <a:buChar char="•"/>
            </a:pPr>
            <a:endParaRPr lang="en-US" dirty="0">
              <a:solidFill>
                <a:srgbClr val="000000"/>
              </a:solidFill>
            </a:endParaRPr>
          </a:p>
          <a:p>
            <a:pPr marL="285750" indent="-285750">
              <a:buFont typeface="Arial"/>
              <a:buChar char="•"/>
            </a:pPr>
            <a:r>
              <a:rPr lang="en-US" dirty="0" smtClean="0">
                <a:solidFill>
                  <a:srgbClr val="000000"/>
                </a:solidFill>
              </a:rPr>
              <a:t>The Rough ER has ribosomes attached to it which makes it “rough” while the Smooth ER does not</a:t>
            </a:r>
            <a:r>
              <a:rPr lang="en-US" dirty="0" smtClean="0">
                <a:solidFill>
                  <a:srgbClr val="000000"/>
                </a:solidFill>
              </a:rPr>
              <a:t>.</a:t>
            </a:r>
          </a:p>
          <a:p>
            <a:pPr marL="285750" indent="-285750">
              <a:buFont typeface="Arial"/>
              <a:buChar char="•"/>
            </a:pPr>
            <a:endParaRPr lang="en-US" dirty="0">
              <a:solidFill>
                <a:srgbClr val="000000"/>
              </a:solidFill>
            </a:endParaRPr>
          </a:p>
          <a:p>
            <a:pPr marL="285750" indent="-285750">
              <a:buFont typeface="Arial"/>
              <a:buChar char="•"/>
            </a:pPr>
            <a:r>
              <a:rPr lang="en-US" dirty="0">
                <a:solidFill>
                  <a:srgbClr val="000000"/>
                </a:solidFill>
              </a:rPr>
              <a:t>The Smooth ER makes lipids (fats) and breaks down toxins. (order)</a:t>
            </a:r>
          </a:p>
          <a:p>
            <a:endParaRPr lang="en-US" dirty="0" smtClean="0">
              <a:solidFill>
                <a:srgbClr val="000000"/>
              </a:solidFill>
            </a:endParaRPr>
          </a:p>
          <a:p>
            <a:endParaRPr lang="en-US" dirty="0"/>
          </a:p>
        </p:txBody>
      </p:sp>
      <p:grpSp>
        <p:nvGrpSpPr>
          <p:cNvPr id="8" name="Group 7"/>
          <p:cNvGrpSpPr/>
          <p:nvPr/>
        </p:nvGrpSpPr>
        <p:grpSpPr>
          <a:xfrm>
            <a:off x="5770607" y="1819355"/>
            <a:ext cx="3005759" cy="4725319"/>
            <a:chOff x="5770607" y="1819355"/>
            <a:chExt cx="3005759" cy="4725319"/>
          </a:xfrm>
        </p:grpSpPr>
        <p:pic>
          <p:nvPicPr>
            <p:cNvPr id="10" name="Picture 9" descr="roug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4433" y="3937425"/>
              <a:ext cx="2539897" cy="2056642"/>
            </a:xfrm>
            <a:prstGeom prst="rect">
              <a:avLst/>
            </a:prstGeom>
          </p:spPr>
        </p:pic>
        <p:sp>
          <p:nvSpPr>
            <p:cNvPr id="11" name="TextBox 10"/>
            <p:cNvSpPr txBox="1"/>
            <p:nvPr/>
          </p:nvSpPr>
          <p:spPr>
            <a:xfrm>
              <a:off x="5770607" y="6175342"/>
              <a:ext cx="3005759" cy="369332"/>
            </a:xfrm>
            <a:prstGeom prst="rect">
              <a:avLst/>
            </a:prstGeom>
            <a:noFill/>
          </p:spPr>
          <p:txBody>
            <a:bodyPr wrap="square" rtlCol="0">
              <a:spAutoFit/>
            </a:bodyPr>
            <a:lstStyle/>
            <a:p>
              <a:pPr algn="ctr"/>
              <a:r>
                <a:rPr lang="en-US" dirty="0" smtClean="0">
                  <a:latin typeface="Chalkduster"/>
                  <a:cs typeface="Chalkduster"/>
                </a:rPr>
                <a:t>Under the Microscope</a:t>
              </a:r>
              <a:endParaRPr lang="en-US" dirty="0">
                <a:latin typeface="Chalkduster"/>
                <a:cs typeface="Chalkduster"/>
              </a:endParaRPr>
            </a:p>
          </p:txBody>
        </p:sp>
        <p:pic>
          <p:nvPicPr>
            <p:cNvPr id="2" name="Picture 1" descr="smooth 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4433" y="1819355"/>
              <a:ext cx="2416073" cy="2029124"/>
            </a:xfrm>
            <a:prstGeom prst="rect">
              <a:avLst/>
            </a:prstGeom>
          </p:spPr>
        </p:pic>
        <p:cxnSp>
          <p:nvCxnSpPr>
            <p:cNvPr id="12" name="Straight Arrow Connector 11"/>
            <p:cNvCxnSpPr/>
            <p:nvPr/>
          </p:nvCxnSpPr>
          <p:spPr>
            <a:xfrm flipH="1">
              <a:off x="8012833" y="2886376"/>
              <a:ext cx="1" cy="1536212"/>
            </a:xfrm>
            <a:prstGeom prst="straightConnector1">
              <a:avLst/>
            </a:prstGeom>
            <a:ln w="57150" cmpd="sng">
              <a:solidFill>
                <a:srgbClr val="50DC9E"/>
              </a:solidFill>
              <a:tailEnd type="arrow"/>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44559982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9893" y="211350"/>
            <a:ext cx="5714910" cy="1165674"/>
            <a:chOff x="179893" y="229837"/>
            <a:chExt cx="4741891" cy="1321454"/>
          </a:xfrm>
        </p:grpSpPr>
        <p:sp>
          <p:nvSpPr>
            <p:cNvPr id="5" name="Round Diagonal Corner Rectangle 4"/>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599724" y="410485"/>
              <a:ext cx="3912901" cy="1076092"/>
            </a:xfrm>
            <a:prstGeom prst="rect">
              <a:avLst/>
            </a:prstGeom>
            <a:noFill/>
          </p:spPr>
          <p:txBody>
            <a:bodyPr wrap="square" rtlCol="0">
              <a:spAutoFit/>
            </a:bodyPr>
            <a:lstStyle/>
            <a:p>
              <a:pPr algn="ctr"/>
              <a:r>
                <a:rPr lang="en-US" sz="4500" dirty="0" smtClean="0">
                  <a:latin typeface="American Typewriter"/>
                  <a:cs typeface="American Typewriter"/>
                </a:rPr>
                <a:t>Golgi Apparatus</a:t>
              </a:r>
            </a:p>
          </p:txBody>
        </p:sp>
      </p:grpSp>
      <p:sp>
        <p:nvSpPr>
          <p:cNvPr id="7" name="TextBox 6"/>
          <p:cNvSpPr txBox="1"/>
          <p:nvPr/>
        </p:nvSpPr>
        <p:spPr>
          <a:xfrm>
            <a:off x="156200" y="1962379"/>
            <a:ext cx="5245486" cy="4901341"/>
          </a:xfrm>
          <a:prstGeom prst="rect">
            <a:avLst/>
          </a:prstGeom>
          <a:noFill/>
        </p:spPr>
        <p:txBody>
          <a:bodyPr wrap="square" rtlCol="0">
            <a:spAutoFit/>
          </a:bodyPr>
          <a:lstStyle/>
          <a:p>
            <a:pPr algn="ctr"/>
            <a:r>
              <a:rPr lang="en-US" sz="2400" dirty="0" smtClean="0">
                <a:latin typeface="Chalkduster"/>
                <a:cs typeface="Chalkduster"/>
              </a:rPr>
              <a:t>Where do proteins go after they are made?</a:t>
            </a:r>
          </a:p>
          <a:p>
            <a:endParaRPr lang="en-US" sz="1700" dirty="0"/>
          </a:p>
          <a:p>
            <a:pPr marL="285750" indent="-285750">
              <a:buFont typeface="Arial"/>
              <a:buChar char="•"/>
            </a:pPr>
            <a:r>
              <a:rPr lang="en-US" sz="1650" dirty="0" smtClean="0"/>
              <a:t>The </a:t>
            </a:r>
            <a:r>
              <a:rPr lang="en-US" sz="1650" b="1" u="sng" dirty="0" smtClean="0">
                <a:solidFill>
                  <a:srgbClr val="E2751D"/>
                </a:solidFill>
              </a:rPr>
              <a:t>Golgi Apparatus</a:t>
            </a:r>
            <a:r>
              <a:rPr lang="en-US" sz="1650" b="1" dirty="0" smtClean="0">
                <a:solidFill>
                  <a:srgbClr val="E2751D"/>
                </a:solidFill>
              </a:rPr>
              <a:t> </a:t>
            </a:r>
            <a:r>
              <a:rPr lang="en-US" sz="1650" dirty="0" smtClean="0"/>
              <a:t>is composed of </a:t>
            </a:r>
            <a:r>
              <a:rPr lang="en-US" sz="1650" dirty="0"/>
              <a:t>s</a:t>
            </a:r>
            <a:r>
              <a:rPr lang="en-US" sz="1650" dirty="0" smtClean="0"/>
              <a:t>tacks </a:t>
            </a:r>
            <a:r>
              <a:rPr lang="en-US" sz="1650" dirty="0"/>
              <a:t>of flattened membrane </a:t>
            </a:r>
            <a:r>
              <a:rPr lang="en-US" sz="1650" dirty="0" smtClean="0"/>
              <a:t>sacs.</a:t>
            </a:r>
          </a:p>
          <a:p>
            <a:endParaRPr lang="en-US" sz="1650" dirty="0" smtClean="0"/>
          </a:p>
          <a:p>
            <a:pPr marL="285750" indent="-285750">
              <a:buFont typeface="Arial"/>
              <a:buChar char="•"/>
            </a:pPr>
            <a:r>
              <a:rPr lang="en-US" sz="1650" dirty="0" smtClean="0"/>
              <a:t>The Golgi Apparatus performs finishing touches on proteins from other organelles. It performs finishing touches with these lipids and proteins such as:</a:t>
            </a:r>
          </a:p>
          <a:p>
            <a:pPr marL="742950" lvl="1" indent="-285750">
              <a:buFont typeface="Arial"/>
              <a:buChar char="•"/>
            </a:pPr>
            <a:r>
              <a:rPr lang="en-US" sz="1650" dirty="0" smtClean="0"/>
              <a:t>Modifying</a:t>
            </a:r>
          </a:p>
          <a:p>
            <a:pPr marL="742950" lvl="1" indent="-285750">
              <a:buFont typeface="Arial"/>
              <a:buChar char="•"/>
            </a:pPr>
            <a:r>
              <a:rPr lang="en-US" sz="1650" dirty="0" smtClean="0"/>
              <a:t>Sorting</a:t>
            </a:r>
          </a:p>
          <a:p>
            <a:pPr marL="742950" lvl="1" indent="-285750">
              <a:buFont typeface="Arial"/>
              <a:buChar char="•"/>
            </a:pPr>
            <a:r>
              <a:rPr lang="en-US" sz="1650" dirty="0" smtClean="0"/>
              <a:t>Packaging</a:t>
            </a:r>
          </a:p>
          <a:p>
            <a:endParaRPr lang="en-US" sz="1650" dirty="0"/>
          </a:p>
          <a:p>
            <a:pPr marL="285750" indent="-285750">
              <a:buFont typeface="Arial"/>
              <a:buChar char="•"/>
            </a:pPr>
            <a:r>
              <a:rPr lang="en-US" sz="1650" dirty="0" smtClean="0"/>
              <a:t>From here, proteins are transported to different parts of the cell. The Golgi Apparatus is kind of like the “UPS” of the cell.</a:t>
            </a:r>
            <a:endParaRPr lang="en-US" sz="1650" dirty="0"/>
          </a:p>
          <a:p>
            <a:endParaRPr lang="en-US" sz="1650" dirty="0"/>
          </a:p>
        </p:txBody>
      </p:sp>
      <p:grpSp>
        <p:nvGrpSpPr>
          <p:cNvPr id="3" name="Group 2"/>
          <p:cNvGrpSpPr/>
          <p:nvPr/>
        </p:nvGrpSpPr>
        <p:grpSpPr>
          <a:xfrm>
            <a:off x="5534739" y="779947"/>
            <a:ext cx="3433442" cy="5418313"/>
            <a:chOff x="5534739" y="370702"/>
            <a:chExt cx="3433442" cy="5418313"/>
          </a:xfrm>
        </p:grpSpPr>
        <p:pic>
          <p:nvPicPr>
            <p:cNvPr id="8" name="Picture 7" descr="golgi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4739" y="2996746"/>
              <a:ext cx="3433442" cy="2191420"/>
            </a:xfrm>
            <a:prstGeom prst="rect">
              <a:avLst/>
            </a:prstGeom>
          </p:spPr>
        </p:pic>
        <p:pic>
          <p:nvPicPr>
            <p:cNvPr id="9" name="Picture 8" descr="golgiapparatu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2422" y="370702"/>
              <a:ext cx="3005759" cy="2570854"/>
            </a:xfrm>
            <a:prstGeom prst="rect">
              <a:avLst/>
            </a:prstGeom>
          </p:spPr>
        </p:pic>
        <p:sp>
          <p:nvSpPr>
            <p:cNvPr id="10" name="TextBox 9"/>
            <p:cNvSpPr txBox="1"/>
            <p:nvPr/>
          </p:nvSpPr>
          <p:spPr>
            <a:xfrm>
              <a:off x="5661814" y="5419683"/>
              <a:ext cx="3005759" cy="369332"/>
            </a:xfrm>
            <a:prstGeom prst="rect">
              <a:avLst/>
            </a:prstGeom>
            <a:noFill/>
          </p:spPr>
          <p:txBody>
            <a:bodyPr wrap="square" rtlCol="0">
              <a:spAutoFit/>
            </a:bodyPr>
            <a:lstStyle/>
            <a:p>
              <a:pPr algn="ctr"/>
              <a:r>
                <a:rPr lang="en-US" dirty="0" smtClean="0">
                  <a:latin typeface="Chalkduster"/>
                  <a:cs typeface="Chalkduster"/>
                </a:rPr>
                <a:t>Under the Microscope</a:t>
              </a:r>
              <a:endParaRPr lang="en-US" dirty="0">
                <a:latin typeface="Chalkduster"/>
                <a:cs typeface="Chalkduster"/>
              </a:endParaRPr>
            </a:p>
          </p:txBody>
        </p:sp>
        <p:cxnSp>
          <p:nvCxnSpPr>
            <p:cNvPr id="12" name="Straight Arrow Connector 11"/>
            <p:cNvCxnSpPr/>
            <p:nvPr/>
          </p:nvCxnSpPr>
          <p:spPr>
            <a:xfrm flipH="1">
              <a:off x="7164694" y="888741"/>
              <a:ext cx="282198" cy="2600363"/>
            </a:xfrm>
            <a:prstGeom prst="straightConnector1">
              <a:avLst/>
            </a:prstGeom>
            <a:ln w="57150" cmpd="sng">
              <a:solidFill>
                <a:srgbClr val="DC3EAD"/>
              </a:solidFill>
              <a:tailEnd type="arrow"/>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322442543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229837"/>
            <a:ext cx="5558134" cy="1321454"/>
            <a:chOff x="179893" y="229837"/>
            <a:chExt cx="4741891" cy="1321454"/>
          </a:xfrm>
        </p:grpSpPr>
        <p:sp>
          <p:nvSpPr>
            <p:cNvPr id="5" name="Round Diagonal Corner Rectangle 4"/>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628630" y="410486"/>
              <a:ext cx="4085267" cy="861774"/>
            </a:xfrm>
            <a:prstGeom prst="rect">
              <a:avLst/>
            </a:prstGeom>
            <a:noFill/>
          </p:spPr>
          <p:txBody>
            <a:bodyPr wrap="square" rtlCol="0">
              <a:spAutoFit/>
            </a:bodyPr>
            <a:lstStyle/>
            <a:p>
              <a:pPr algn="ctr"/>
              <a:r>
                <a:rPr lang="en-US" sz="5000" dirty="0" smtClean="0">
                  <a:latin typeface="American Typewriter"/>
                  <a:cs typeface="American Typewriter"/>
                </a:rPr>
                <a:t>Mitochondrion</a:t>
              </a:r>
              <a:endParaRPr lang="en-US" sz="5000" dirty="0">
                <a:latin typeface="American Typewriter"/>
                <a:cs typeface="American Typewriter"/>
              </a:endParaRPr>
            </a:p>
          </p:txBody>
        </p:sp>
      </p:grpSp>
      <p:sp>
        <p:nvSpPr>
          <p:cNvPr id="7" name="TextBox 6"/>
          <p:cNvSpPr txBox="1"/>
          <p:nvPr/>
        </p:nvSpPr>
        <p:spPr>
          <a:xfrm>
            <a:off x="567757" y="2075796"/>
            <a:ext cx="4496130" cy="3970318"/>
          </a:xfrm>
          <a:prstGeom prst="rect">
            <a:avLst/>
          </a:prstGeom>
          <a:noFill/>
        </p:spPr>
        <p:txBody>
          <a:bodyPr wrap="square" rtlCol="0">
            <a:spAutoFit/>
          </a:bodyPr>
          <a:lstStyle/>
          <a:p>
            <a:pPr algn="ctr"/>
            <a:r>
              <a:rPr lang="en-US" sz="2400" b="1" dirty="0" smtClean="0">
                <a:latin typeface="Chalkduster"/>
                <a:cs typeface="Chalkduster"/>
              </a:rPr>
              <a:t>Where does the </a:t>
            </a:r>
            <a:r>
              <a:rPr lang="en-US" sz="2400" b="1" dirty="0">
                <a:latin typeface="Chalkduster"/>
                <a:cs typeface="Chalkduster"/>
              </a:rPr>
              <a:t>c</a:t>
            </a:r>
            <a:r>
              <a:rPr lang="en-US" sz="2400" b="1" dirty="0" smtClean="0">
                <a:latin typeface="Chalkduster"/>
                <a:cs typeface="Chalkduster"/>
              </a:rPr>
              <a:t>ell’s </a:t>
            </a:r>
            <a:r>
              <a:rPr lang="en-US" sz="2400" b="1" dirty="0">
                <a:latin typeface="Chalkduster"/>
                <a:cs typeface="Chalkduster"/>
              </a:rPr>
              <a:t>e</a:t>
            </a:r>
            <a:r>
              <a:rPr lang="en-US" sz="2400" b="1" dirty="0" smtClean="0">
                <a:latin typeface="Chalkduster"/>
                <a:cs typeface="Chalkduster"/>
              </a:rPr>
              <a:t>nergy come from?</a:t>
            </a:r>
          </a:p>
          <a:p>
            <a:pPr algn="ctr"/>
            <a:endParaRPr lang="en-US" sz="2400" b="1" dirty="0" smtClean="0">
              <a:latin typeface="Chalkduster"/>
              <a:cs typeface="Chalkduster"/>
            </a:endParaRPr>
          </a:p>
          <a:p>
            <a:pPr marL="285750" indent="-285750" algn="ctr">
              <a:buFont typeface="Arial"/>
              <a:buChar char="•"/>
            </a:pPr>
            <a:endParaRPr lang="en-US" dirty="0" smtClean="0"/>
          </a:p>
          <a:p>
            <a:pPr marL="285750" indent="-285750">
              <a:buFont typeface="Arial"/>
              <a:buChar char="•"/>
            </a:pPr>
            <a:r>
              <a:rPr lang="en-US" dirty="0" smtClean="0"/>
              <a:t>The </a:t>
            </a:r>
            <a:r>
              <a:rPr lang="en-US" dirty="0" smtClean="0"/>
              <a:t>cell gets the energy that it uses for all of its tasks from the </a:t>
            </a:r>
            <a:r>
              <a:rPr lang="en-US" b="1" dirty="0" smtClean="0">
                <a:solidFill>
                  <a:srgbClr val="FF870F"/>
                </a:solidFill>
              </a:rPr>
              <a:t>Mitochondrion</a:t>
            </a:r>
            <a:r>
              <a:rPr lang="en-US" dirty="0" smtClean="0"/>
              <a:t>.</a:t>
            </a:r>
          </a:p>
          <a:p>
            <a:pPr marL="285750" indent="-285750">
              <a:buFont typeface="Arial"/>
              <a:buChar char="•"/>
            </a:pPr>
            <a:endParaRPr lang="en-US" dirty="0"/>
          </a:p>
          <a:p>
            <a:pPr marL="285750" indent="-285750">
              <a:buFont typeface="Arial"/>
              <a:buChar char="•"/>
            </a:pPr>
            <a:r>
              <a:rPr lang="en-US" dirty="0" smtClean="0"/>
              <a:t>The Mitochondrion are known as the “Power-plants” of the cell because they generate energy for the cell from glucose (sugar!)</a:t>
            </a:r>
            <a:endParaRPr lang="en-US" dirty="0"/>
          </a:p>
          <a:p>
            <a:endParaRPr lang="en-US" dirty="0"/>
          </a:p>
        </p:txBody>
      </p:sp>
      <p:grpSp>
        <p:nvGrpSpPr>
          <p:cNvPr id="3" name="Group 2"/>
          <p:cNvGrpSpPr/>
          <p:nvPr/>
        </p:nvGrpSpPr>
        <p:grpSpPr>
          <a:xfrm>
            <a:off x="5610795" y="602216"/>
            <a:ext cx="3257550" cy="5635628"/>
            <a:chOff x="5705724" y="410486"/>
            <a:chExt cx="3257550" cy="5635628"/>
          </a:xfrm>
        </p:grpSpPr>
        <p:pic>
          <p:nvPicPr>
            <p:cNvPr id="8" name="Picture 7" descr="mitochondria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5724" y="410486"/>
              <a:ext cx="3257550" cy="2786212"/>
            </a:xfrm>
            <a:prstGeom prst="rect">
              <a:avLst/>
            </a:prstGeom>
          </p:spPr>
        </p:pic>
        <p:pic>
          <p:nvPicPr>
            <p:cNvPr id="9" name="Picture 8" descr="mitochondria 0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5724" y="3420030"/>
              <a:ext cx="3257550" cy="2114550"/>
            </a:xfrm>
            <a:prstGeom prst="rect">
              <a:avLst/>
            </a:prstGeom>
          </p:spPr>
        </p:pic>
        <p:sp>
          <p:nvSpPr>
            <p:cNvPr id="10" name="TextBox 9"/>
            <p:cNvSpPr txBox="1"/>
            <p:nvPr/>
          </p:nvSpPr>
          <p:spPr>
            <a:xfrm>
              <a:off x="5862586" y="5676782"/>
              <a:ext cx="3005759" cy="369332"/>
            </a:xfrm>
            <a:prstGeom prst="rect">
              <a:avLst/>
            </a:prstGeom>
            <a:noFill/>
          </p:spPr>
          <p:txBody>
            <a:bodyPr wrap="square" rtlCol="0">
              <a:spAutoFit/>
            </a:bodyPr>
            <a:lstStyle/>
            <a:p>
              <a:pPr algn="ctr"/>
              <a:r>
                <a:rPr lang="en-US" dirty="0" smtClean="0">
                  <a:latin typeface="Chalkduster"/>
                  <a:cs typeface="Chalkduster"/>
                </a:rPr>
                <a:t>Under the Microscope</a:t>
              </a:r>
              <a:endParaRPr lang="en-US" dirty="0">
                <a:latin typeface="Chalkduster"/>
                <a:cs typeface="Chalkduster"/>
              </a:endParaRPr>
            </a:p>
          </p:txBody>
        </p:sp>
        <p:cxnSp>
          <p:nvCxnSpPr>
            <p:cNvPr id="11" name="Straight Arrow Connector 10"/>
            <p:cNvCxnSpPr/>
            <p:nvPr/>
          </p:nvCxnSpPr>
          <p:spPr>
            <a:xfrm>
              <a:off x="7764130" y="2234595"/>
              <a:ext cx="0" cy="1530581"/>
            </a:xfrm>
            <a:prstGeom prst="straightConnector1">
              <a:avLst/>
            </a:prstGeom>
            <a:ln w="57150" cmpd="sng">
              <a:solidFill>
                <a:srgbClr val="FF6600"/>
              </a:solidFill>
              <a:tailEnd type="arrow"/>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139289601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9893" y="229837"/>
            <a:ext cx="4741891" cy="1321454"/>
            <a:chOff x="179893" y="229837"/>
            <a:chExt cx="4741891" cy="1321454"/>
          </a:xfrm>
        </p:grpSpPr>
        <p:sp>
          <p:nvSpPr>
            <p:cNvPr id="5" name="Round Diagonal Corner Rectangle 4"/>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628630" y="410486"/>
              <a:ext cx="3912901" cy="861774"/>
            </a:xfrm>
            <a:prstGeom prst="rect">
              <a:avLst/>
            </a:prstGeom>
            <a:noFill/>
          </p:spPr>
          <p:txBody>
            <a:bodyPr wrap="square" rtlCol="0">
              <a:spAutoFit/>
            </a:bodyPr>
            <a:lstStyle/>
            <a:p>
              <a:pPr algn="ctr"/>
              <a:r>
                <a:rPr lang="en-US" sz="5000" dirty="0" smtClean="0">
                  <a:latin typeface="American Typewriter"/>
                  <a:cs typeface="American Typewriter"/>
                </a:rPr>
                <a:t>Lysosomes</a:t>
              </a:r>
              <a:endParaRPr lang="en-US" sz="5000" dirty="0">
                <a:latin typeface="American Typewriter"/>
                <a:cs typeface="American Typewriter"/>
              </a:endParaRPr>
            </a:p>
          </p:txBody>
        </p:sp>
      </p:grpSp>
      <p:sp>
        <p:nvSpPr>
          <p:cNvPr id="7" name="TextBox 6"/>
          <p:cNvSpPr txBox="1"/>
          <p:nvPr/>
        </p:nvSpPr>
        <p:spPr>
          <a:xfrm>
            <a:off x="429537" y="1774608"/>
            <a:ext cx="4636086" cy="4154984"/>
          </a:xfrm>
          <a:prstGeom prst="rect">
            <a:avLst/>
          </a:prstGeom>
          <a:noFill/>
        </p:spPr>
        <p:txBody>
          <a:bodyPr wrap="square" rtlCol="0">
            <a:spAutoFit/>
          </a:bodyPr>
          <a:lstStyle/>
          <a:p>
            <a:endParaRPr lang="en-US" dirty="0" smtClean="0"/>
          </a:p>
          <a:p>
            <a:pPr algn="ctr"/>
            <a:r>
              <a:rPr lang="en-US" sz="2400" b="1" dirty="0" smtClean="0">
                <a:latin typeface="Chalkduster"/>
                <a:cs typeface="Chalkduster"/>
              </a:rPr>
              <a:t>What do Lysosomes Do?</a:t>
            </a:r>
          </a:p>
          <a:p>
            <a:pPr algn="ctr"/>
            <a:endParaRPr lang="en-US" sz="2400" b="1" dirty="0"/>
          </a:p>
          <a:p>
            <a:pPr marL="285750" indent="-285750">
              <a:buFont typeface="Arial"/>
              <a:buChar char="•"/>
            </a:pPr>
            <a:r>
              <a:rPr lang="en-US" b="1" u="sng" dirty="0" smtClean="0">
                <a:solidFill>
                  <a:srgbClr val="FF870F"/>
                </a:solidFill>
              </a:rPr>
              <a:t>Lysosomes</a:t>
            </a:r>
            <a:r>
              <a:rPr lang="en-US" dirty="0" smtClean="0"/>
              <a:t> are sacs that contain digestive enzymes.</a:t>
            </a:r>
          </a:p>
          <a:p>
            <a:pPr marL="285750" indent="-285750">
              <a:buFont typeface="Arial"/>
              <a:buChar char="•"/>
            </a:pPr>
            <a:endParaRPr lang="en-US" dirty="0"/>
          </a:p>
          <a:p>
            <a:pPr marL="285750" indent="-285750">
              <a:buFont typeface="Arial"/>
              <a:buChar char="•"/>
            </a:pPr>
            <a:r>
              <a:rPr lang="en-US" dirty="0" smtClean="0"/>
              <a:t>They use the enzymes to break down old organelles and other substances that the cell regards as “trash”.</a:t>
            </a:r>
          </a:p>
          <a:p>
            <a:pPr marL="285750" indent="-285750">
              <a:buFont typeface="Arial"/>
              <a:buChar char="•"/>
            </a:pPr>
            <a:endParaRPr lang="en-US" dirty="0"/>
          </a:p>
          <a:p>
            <a:pPr marL="285750" indent="-285750">
              <a:buFont typeface="Arial"/>
              <a:buChar char="•"/>
            </a:pPr>
            <a:r>
              <a:rPr lang="en-US" dirty="0" smtClean="0"/>
              <a:t>Lysosomes are made in the </a:t>
            </a:r>
            <a:r>
              <a:rPr lang="en-US" dirty="0" err="1" smtClean="0"/>
              <a:t>golgi</a:t>
            </a:r>
            <a:r>
              <a:rPr lang="en-US" dirty="0" smtClean="0"/>
              <a:t> apparatus.</a:t>
            </a:r>
          </a:p>
          <a:p>
            <a:pPr marL="285750" indent="-285750">
              <a:buFont typeface="Arial"/>
              <a:buChar char="•"/>
            </a:pPr>
            <a:endParaRPr lang="en-US" dirty="0"/>
          </a:p>
          <a:p>
            <a:endParaRPr lang="en-US" dirty="0"/>
          </a:p>
        </p:txBody>
      </p:sp>
      <p:pic>
        <p:nvPicPr>
          <p:cNvPr id="2" name="Picture 1" descr="Untitled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6486" y="3696427"/>
            <a:ext cx="3395246" cy="2334612"/>
          </a:xfrm>
          <a:prstGeom prst="rect">
            <a:avLst/>
          </a:prstGeom>
        </p:spPr>
      </p:pic>
      <p:pic>
        <p:nvPicPr>
          <p:cNvPr id="12" name="Picture 11" descr="lysosomes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6486" y="410486"/>
            <a:ext cx="3238175" cy="2976373"/>
          </a:xfrm>
          <a:prstGeom prst="rect">
            <a:avLst/>
          </a:prstGeom>
        </p:spPr>
      </p:pic>
      <p:sp>
        <p:nvSpPr>
          <p:cNvPr id="13" name="TextBox 12"/>
          <p:cNvSpPr txBox="1"/>
          <p:nvPr/>
        </p:nvSpPr>
        <p:spPr>
          <a:xfrm>
            <a:off x="5708902" y="6182249"/>
            <a:ext cx="3005759" cy="369332"/>
          </a:xfrm>
          <a:prstGeom prst="rect">
            <a:avLst/>
          </a:prstGeom>
          <a:noFill/>
        </p:spPr>
        <p:txBody>
          <a:bodyPr wrap="square" rtlCol="0">
            <a:spAutoFit/>
          </a:bodyPr>
          <a:lstStyle/>
          <a:p>
            <a:pPr algn="ctr"/>
            <a:r>
              <a:rPr lang="en-US" dirty="0" smtClean="0">
                <a:latin typeface="Chalkduster"/>
                <a:cs typeface="Chalkduster"/>
              </a:rPr>
              <a:t>Under the Microscope</a:t>
            </a:r>
            <a:endParaRPr lang="en-US" dirty="0">
              <a:latin typeface="Chalkduster"/>
              <a:cs typeface="Chalkduster"/>
            </a:endParaRPr>
          </a:p>
        </p:txBody>
      </p:sp>
      <p:cxnSp>
        <p:nvCxnSpPr>
          <p:cNvPr id="11" name="Straight Arrow Connector 10"/>
          <p:cNvCxnSpPr/>
          <p:nvPr/>
        </p:nvCxnSpPr>
        <p:spPr>
          <a:xfrm flipH="1">
            <a:off x="6678313" y="2600660"/>
            <a:ext cx="430256" cy="2191533"/>
          </a:xfrm>
          <a:prstGeom prst="straightConnector1">
            <a:avLst/>
          </a:prstGeom>
          <a:ln w="57150" cmpd="sng">
            <a:solidFill>
              <a:srgbClr val="C7352E"/>
            </a:solidFill>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74006857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894" y="1869439"/>
            <a:ext cx="5103156" cy="4524316"/>
          </a:xfrm>
          <a:prstGeom prst="rect">
            <a:avLst/>
          </a:prstGeom>
          <a:noFill/>
        </p:spPr>
        <p:txBody>
          <a:bodyPr wrap="square" rtlCol="0">
            <a:spAutoFit/>
          </a:bodyPr>
          <a:lstStyle/>
          <a:p>
            <a:pPr algn="ctr"/>
            <a:endParaRPr lang="en-US" dirty="0">
              <a:latin typeface="Chalkduster"/>
              <a:cs typeface="Chalkduster"/>
            </a:endParaRPr>
          </a:p>
          <a:p>
            <a:pPr algn="ctr"/>
            <a:r>
              <a:rPr lang="en-US" dirty="0" smtClean="0">
                <a:latin typeface="Chalkduster"/>
                <a:cs typeface="Chalkduster"/>
              </a:rPr>
              <a:t>What is DNA?</a:t>
            </a:r>
          </a:p>
          <a:p>
            <a:pPr algn="ctr"/>
            <a:endParaRPr lang="en-US" dirty="0"/>
          </a:p>
          <a:p>
            <a:pPr marL="285750" indent="-285750">
              <a:buFont typeface="Arial"/>
              <a:buChar char="•"/>
            </a:pPr>
            <a:r>
              <a:rPr lang="en-US" dirty="0" smtClean="0"/>
              <a:t>DNA is short for Deoxyribonucleic Acid. This holds all of the organism’s genetic information</a:t>
            </a:r>
          </a:p>
          <a:p>
            <a:endParaRPr lang="en-US" dirty="0" smtClean="0"/>
          </a:p>
          <a:p>
            <a:pPr marL="285750" indent="-285750">
              <a:buFont typeface="Arial"/>
              <a:buChar char="•"/>
            </a:pPr>
            <a:r>
              <a:rPr lang="en-US" dirty="0" smtClean="0"/>
              <a:t>The genetic information tells the cell what proteins to make, how many of them, and when to make them. This ultimately leads to the expression of traits.</a:t>
            </a:r>
          </a:p>
          <a:p>
            <a:endParaRPr lang="en-US" dirty="0" smtClean="0"/>
          </a:p>
          <a:p>
            <a:pPr marL="285750" indent="-285750">
              <a:buFont typeface="Arial"/>
              <a:buChar char="•"/>
            </a:pPr>
            <a:r>
              <a:rPr lang="en-US" dirty="0" smtClean="0"/>
              <a:t>DNA is like a twisted ladder. The ‘rungs’ of the ladder are what holds the genetic information in a very specific sequence of </a:t>
            </a:r>
            <a:r>
              <a:rPr lang="en-US" b="1" dirty="0" smtClean="0">
                <a:solidFill>
                  <a:srgbClr val="FF870F"/>
                </a:solidFill>
              </a:rPr>
              <a:t>Base Pairs</a:t>
            </a:r>
            <a:r>
              <a:rPr lang="en-US" dirty="0" smtClean="0"/>
              <a:t>.</a:t>
            </a:r>
          </a:p>
        </p:txBody>
      </p:sp>
      <p:grpSp>
        <p:nvGrpSpPr>
          <p:cNvPr id="8" name="Group 7"/>
          <p:cNvGrpSpPr/>
          <p:nvPr/>
        </p:nvGrpSpPr>
        <p:grpSpPr>
          <a:xfrm>
            <a:off x="714724" y="404031"/>
            <a:ext cx="3875167" cy="1321454"/>
            <a:chOff x="179893" y="229837"/>
            <a:chExt cx="4741891" cy="1321454"/>
          </a:xfrm>
        </p:grpSpPr>
        <p:sp>
          <p:nvSpPr>
            <p:cNvPr id="9" name="Round Diagonal Corner Rectangle 8"/>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10" name="TextBox 9"/>
            <p:cNvSpPr txBox="1"/>
            <p:nvPr/>
          </p:nvSpPr>
          <p:spPr>
            <a:xfrm>
              <a:off x="628630" y="410486"/>
              <a:ext cx="3912901" cy="861774"/>
            </a:xfrm>
            <a:prstGeom prst="rect">
              <a:avLst/>
            </a:prstGeom>
            <a:noFill/>
          </p:spPr>
          <p:txBody>
            <a:bodyPr wrap="square" rtlCol="0">
              <a:spAutoFit/>
            </a:bodyPr>
            <a:lstStyle/>
            <a:p>
              <a:pPr algn="ctr"/>
              <a:r>
                <a:rPr lang="en-US" sz="5000" dirty="0" smtClean="0">
                  <a:latin typeface="American Typewriter"/>
                  <a:cs typeface="American Typewriter"/>
                </a:rPr>
                <a:t>DNA</a:t>
              </a:r>
              <a:endParaRPr lang="en-US" sz="5000" dirty="0">
                <a:latin typeface="American Typewriter"/>
                <a:cs typeface="American Typewriter"/>
              </a:endParaRPr>
            </a:p>
          </p:txBody>
        </p:sp>
      </p:grpSp>
      <p:grpSp>
        <p:nvGrpSpPr>
          <p:cNvPr id="5" name="Group 4"/>
          <p:cNvGrpSpPr/>
          <p:nvPr/>
        </p:nvGrpSpPr>
        <p:grpSpPr>
          <a:xfrm>
            <a:off x="5623224" y="1446454"/>
            <a:ext cx="3302000" cy="4305300"/>
            <a:chOff x="5623224" y="1446454"/>
            <a:chExt cx="3302000" cy="4305300"/>
          </a:xfrm>
        </p:grpSpPr>
        <p:pic>
          <p:nvPicPr>
            <p:cNvPr id="3" name="Picture 2" descr="6013680_f26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3224" y="1446454"/>
              <a:ext cx="3302000" cy="4305300"/>
            </a:xfrm>
            <a:prstGeom prst="rect">
              <a:avLst/>
            </a:prstGeom>
          </p:spPr>
        </p:pic>
        <p:sp>
          <p:nvSpPr>
            <p:cNvPr id="4" name="TextBox 3"/>
            <p:cNvSpPr txBox="1"/>
            <p:nvPr/>
          </p:nvSpPr>
          <p:spPr>
            <a:xfrm>
              <a:off x="7384897" y="2413812"/>
              <a:ext cx="1540327" cy="369332"/>
            </a:xfrm>
            <a:prstGeom prst="rect">
              <a:avLst/>
            </a:prstGeom>
            <a:noFill/>
          </p:spPr>
          <p:txBody>
            <a:bodyPr wrap="square" rtlCol="0">
              <a:spAutoFit/>
            </a:bodyPr>
            <a:lstStyle/>
            <a:p>
              <a:r>
                <a:rPr lang="en-US" dirty="0" smtClean="0"/>
                <a:t>Base Pairs:</a:t>
              </a:r>
              <a:endParaRPr lang="en-US" dirty="0"/>
            </a:p>
          </p:txBody>
        </p:sp>
      </p:grpSp>
    </p:spTree>
    <p:extLst>
      <p:ext uri="{BB962C8B-B14F-4D97-AF65-F5344CB8AC3E}">
        <p14:creationId xmlns:p14="http://schemas.microsoft.com/office/powerpoint/2010/main" val="184029635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229837"/>
            <a:ext cx="5558134" cy="1321454"/>
            <a:chOff x="179893" y="229837"/>
            <a:chExt cx="4741891" cy="1321454"/>
          </a:xfrm>
        </p:grpSpPr>
        <p:sp>
          <p:nvSpPr>
            <p:cNvPr id="5" name="Round Diagonal Corner Rectangle 4"/>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628630" y="410486"/>
              <a:ext cx="4085267" cy="861774"/>
            </a:xfrm>
            <a:prstGeom prst="rect">
              <a:avLst/>
            </a:prstGeom>
            <a:noFill/>
          </p:spPr>
          <p:txBody>
            <a:bodyPr wrap="square" rtlCol="0">
              <a:spAutoFit/>
            </a:bodyPr>
            <a:lstStyle/>
            <a:p>
              <a:pPr algn="ctr"/>
              <a:r>
                <a:rPr lang="en-US" sz="5000" dirty="0" smtClean="0">
                  <a:latin typeface="American Typewriter"/>
                  <a:cs typeface="American Typewriter"/>
                </a:rPr>
                <a:t>Chromosomes</a:t>
              </a:r>
              <a:endParaRPr lang="en-US" sz="5000" dirty="0">
                <a:latin typeface="American Typewriter"/>
                <a:cs typeface="American Typewriter"/>
              </a:endParaRPr>
            </a:p>
          </p:txBody>
        </p:sp>
      </p:grpSp>
      <p:sp>
        <p:nvSpPr>
          <p:cNvPr id="8" name="TextBox 7"/>
          <p:cNvSpPr txBox="1"/>
          <p:nvPr/>
        </p:nvSpPr>
        <p:spPr>
          <a:xfrm>
            <a:off x="372029" y="1936315"/>
            <a:ext cx="4654808" cy="4524316"/>
          </a:xfrm>
          <a:prstGeom prst="rect">
            <a:avLst/>
          </a:prstGeom>
          <a:noFill/>
        </p:spPr>
        <p:txBody>
          <a:bodyPr wrap="square" rtlCol="0">
            <a:spAutoFit/>
          </a:bodyPr>
          <a:lstStyle/>
          <a:p>
            <a:r>
              <a:rPr lang="en-US" dirty="0" smtClean="0"/>
              <a:t>The </a:t>
            </a:r>
            <a:r>
              <a:rPr lang="en-US" dirty="0" smtClean="0"/>
              <a:t>genetic information found inside the Nucleus comes in the form of </a:t>
            </a:r>
            <a:r>
              <a:rPr lang="en-US" b="1" dirty="0" smtClean="0">
                <a:solidFill>
                  <a:srgbClr val="FF870F"/>
                </a:solidFill>
              </a:rPr>
              <a:t>Chromosomes</a:t>
            </a:r>
            <a:r>
              <a:rPr lang="en-US" dirty="0">
                <a:solidFill>
                  <a:srgbClr val="000000"/>
                </a:solidFill>
              </a:rPr>
              <a:t>.</a:t>
            </a:r>
            <a:r>
              <a:rPr lang="en-US" dirty="0" smtClean="0"/>
              <a:t> </a:t>
            </a:r>
          </a:p>
          <a:p>
            <a:endParaRPr lang="en-US" dirty="0"/>
          </a:p>
          <a:p>
            <a:pPr marL="285750" indent="-285750">
              <a:buFont typeface="Arial"/>
              <a:buChar char="•"/>
            </a:pPr>
            <a:r>
              <a:rPr lang="en-US" dirty="0" smtClean="0"/>
              <a:t>Chromosomes are composed of Protein, DNA, and RNA. </a:t>
            </a:r>
          </a:p>
          <a:p>
            <a:endParaRPr lang="en-US" dirty="0"/>
          </a:p>
          <a:p>
            <a:pPr marL="285750" indent="-285750">
              <a:buFont typeface="Arial"/>
              <a:buChar char="•"/>
            </a:pPr>
            <a:r>
              <a:rPr lang="en-US" dirty="0" smtClean="0"/>
              <a:t>Each Chromosome is a lot of DNA bunched up tightly with proteins that help pack it together.</a:t>
            </a:r>
            <a:endParaRPr lang="en-US" dirty="0"/>
          </a:p>
          <a:p>
            <a:endParaRPr lang="en-US" dirty="0"/>
          </a:p>
          <a:p>
            <a:pPr marL="285750" indent="-285750">
              <a:buFont typeface="Arial"/>
              <a:buChar char="•"/>
            </a:pPr>
            <a:r>
              <a:rPr lang="en-US" dirty="0" smtClean="0"/>
              <a:t>The </a:t>
            </a:r>
            <a:r>
              <a:rPr lang="en-US" dirty="0" smtClean="0">
                <a:solidFill>
                  <a:srgbClr val="FF870F"/>
                </a:solidFill>
              </a:rPr>
              <a:t>Chromosomal Theory of Inheritance </a:t>
            </a:r>
            <a:r>
              <a:rPr lang="en-US" dirty="0" smtClean="0"/>
              <a:t>states that hereditary traits are carried on using chromosomes. In other words, this is where your cells store your genes.</a:t>
            </a:r>
            <a:endParaRPr lang="en-US" dirty="0"/>
          </a:p>
        </p:txBody>
      </p:sp>
      <p:pic>
        <p:nvPicPr>
          <p:cNvPr id="9" name="Picture 8" descr="Chromosome_to_DNA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0787" y="1654079"/>
            <a:ext cx="3833599" cy="2284186"/>
          </a:xfrm>
          <a:prstGeom prst="rect">
            <a:avLst/>
          </a:prstGeom>
        </p:spPr>
      </p:pic>
      <p:pic>
        <p:nvPicPr>
          <p:cNvPr id="10" name="Picture 9" descr="chromosom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6169" y="4198473"/>
            <a:ext cx="2159000" cy="2501900"/>
          </a:xfrm>
          <a:prstGeom prst="rect">
            <a:avLst/>
          </a:prstGeom>
        </p:spPr>
      </p:pic>
    </p:spTree>
    <p:extLst>
      <p:ext uri="{BB962C8B-B14F-4D97-AF65-F5344CB8AC3E}">
        <p14:creationId xmlns:p14="http://schemas.microsoft.com/office/powerpoint/2010/main" val="2417718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79892" y="229837"/>
            <a:ext cx="3400691" cy="1321454"/>
            <a:chOff x="179892" y="229837"/>
            <a:chExt cx="3400691" cy="1321454"/>
          </a:xfrm>
        </p:grpSpPr>
        <p:sp>
          <p:nvSpPr>
            <p:cNvPr id="4" name="Round Diagonal Corner Rectangle 3"/>
            <p:cNvSpPr/>
            <p:nvPr/>
          </p:nvSpPr>
          <p:spPr>
            <a:xfrm>
              <a:off x="179892" y="229837"/>
              <a:ext cx="34006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5" name="TextBox 4"/>
            <p:cNvSpPr txBox="1"/>
            <p:nvPr/>
          </p:nvSpPr>
          <p:spPr>
            <a:xfrm>
              <a:off x="770164" y="432319"/>
              <a:ext cx="2175373" cy="861774"/>
            </a:xfrm>
            <a:prstGeom prst="rect">
              <a:avLst/>
            </a:prstGeom>
            <a:noFill/>
          </p:spPr>
          <p:txBody>
            <a:bodyPr wrap="square" rtlCol="0">
              <a:spAutoFit/>
            </a:bodyPr>
            <a:lstStyle/>
            <a:p>
              <a:r>
                <a:rPr lang="en-US" sz="5000" dirty="0" smtClean="0">
                  <a:latin typeface="American Typewriter"/>
                  <a:cs typeface="American Typewriter"/>
                </a:rPr>
                <a:t>Atoms</a:t>
              </a:r>
              <a:endParaRPr lang="en-US" sz="5000" dirty="0">
                <a:latin typeface="American Typewriter"/>
                <a:cs typeface="American Typewriter"/>
              </a:endParaRPr>
            </a:p>
          </p:txBody>
        </p:sp>
      </p:grpSp>
      <p:sp>
        <p:nvSpPr>
          <p:cNvPr id="7" name="TextBox 6"/>
          <p:cNvSpPr txBox="1"/>
          <p:nvPr/>
        </p:nvSpPr>
        <p:spPr>
          <a:xfrm>
            <a:off x="337790" y="1753941"/>
            <a:ext cx="8674472" cy="4524316"/>
          </a:xfrm>
          <a:prstGeom prst="rect">
            <a:avLst/>
          </a:prstGeom>
          <a:noFill/>
        </p:spPr>
        <p:txBody>
          <a:bodyPr wrap="square" rtlCol="0">
            <a:spAutoFit/>
          </a:bodyPr>
          <a:lstStyle/>
          <a:p>
            <a:r>
              <a:rPr lang="en-US" dirty="0" smtClean="0"/>
              <a:t>Just like cells are the basic building blocks of living organisms, </a:t>
            </a:r>
            <a:r>
              <a:rPr lang="en-US" b="1" dirty="0" smtClean="0">
                <a:solidFill>
                  <a:srgbClr val="FF870F"/>
                </a:solidFill>
              </a:rPr>
              <a:t>Atoms</a:t>
            </a:r>
            <a:r>
              <a:rPr lang="en-US" dirty="0" smtClean="0"/>
              <a:t> are the basic building blocks of matter. </a:t>
            </a:r>
          </a:p>
          <a:p>
            <a:endParaRPr lang="en-US" dirty="0"/>
          </a:p>
          <a:p>
            <a:pPr marL="285750" indent="-285750">
              <a:buFont typeface="Arial"/>
              <a:buChar char="•"/>
            </a:pPr>
            <a:r>
              <a:rPr lang="en-US" dirty="0" smtClean="0"/>
              <a:t>Atoms have even smaller pieces (subatomic particles) with different charges</a:t>
            </a:r>
            <a:r>
              <a:rPr lang="en-US" b="1" dirty="0" smtClean="0">
                <a:solidFill>
                  <a:srgbClr val="FF0000"/>
                </a:solidFill>
              </a:rPr>
              <a:t>:</a:t>
            </a:r>
          </a:p>
          <a:p>
            <a:pPr marL="742950" lvl="1" indent="-285750">
              <a:buFont typeface="Arial"/>
              <a:buChar char="•"/>
            </a:pPr>
            <a:r>
              <a:rPr lang="en-US" dirty="0" smtClean="0"/>
              <a:t>Protons: carry a positive charge (+)</a:t>
            </a:r>
          </a:p>
          <a:p>
            <a:pPr marL="742950" lvl="1" indent="-285750">
              <a:buFont typeface="Arial"/>
              <a:buChar char="•"/>
            </a:pPr>
            <a:r>
              <a:rPr lang="en-US" dirty="0" smtClean="0"/>
              <a:t>Neutrons: carry no charge (neutral)</a:t>
            </a:r>
          </a:p>
          <a:p>
            <a:pPr marL="742950" lvl="1" indent="-285750">
              <a:buFont typeface="Arial"/>
              <a:buChar char="•"/>
            </a:pPr>
            <a:r>
              <a:rPr lang="en-US" dirty="0" smtClean="0"/>
              <a:t>Electrons: carry a negative charge (-)</a:t>
            </a:r>
          </a:p>
          <a:p>
            <a:endParaRPr lang="en-US" dirty="0"/>
          </a:p>
          <a:p>
            <a:pPr marL="285750" indent="-285750">
              <a:buFont typeface="Arial"/>
              <a:buChar char="•"/>
            </a:pPr>
            <a:r>
              <a:rPr lang="en-US" dirty="0" smtClean="0"/>
              <a:t>The Atom has a </a:t>
            </a:r>
            <a:r>
              <a:rPr lang="en-US" i="1" dirty="0" smtClean="0"/>
              <a:t>nucleus</a:t>
            </a:r>
            <a:r>
              <a:rPr lang="en-US" dirty="0" smtClean="0"/>
              <a:t> (center)</a:t>
            </a:r>
            <a:r>
              <a:rPr lang="en-US" b="1" dirty="0" smtClean="0">
                <a:solidFill>
                  <a:srgbClr val="FF0000"/>
                </a:solidFill>
              </a:rPr>
              <a:t>,</a:t>
            </a:r>
            <a:r>
              <a:rPr lang="en-US" dirty="0" smtClean="0"/>
              <a:t> which is where the protons and neutrons are </a:t>
            </a:r>
            <a:r>
              <a:rPr lang="en-US" dirty="0" smtClean="0">
                <a:solidFill>
                  <a:srgbClr val="000000"/>
                </a:solidFill>
              </a:rPr>
              <a:t>found</a:t>
            </a:r>
            <a:r>
              <a:rPr lang="en-US" dirty="0" smtClean="0"/>
              <a:t>. The nucleus is surrounded by a “cloud” of electrons that orbit the nucleus. </a:t>
            </a:r>
          </a:p>
          <a:p>
            <a:endParaRPr lang="en-US" dirty="0"/>
          </a:p>
          <a:p>
            <a:pPr marL="285750" indent="-285750">
              <a:buFont typeface="Arial"/>
              <a:buChar char="•"/>
            </a:pPr>
            <a:r>
              <a:rPr lang="en-US" dirty="0" smtClean="0"/>
              <a:t>The number of protons an Atom has determines what </a:t>
            </a:r>
            <a:r>
              <a:rPr lang="en-US" b="1" dirty="0" smtClean="0">
                <a:solidFill>
                  <a:srgbClr val="FF0000"/>
                </a:solidFill>
              </a:rPr>
              <a:t>element</a:t>
            </a:r>
            <a:r>
              <a:rPr lang="en-US" dirty="0" smtClean="0"/>
              <a:t> that Atom is. For example, all Oxygen atoms have 8 protons while all Helium Atoms have 2 protons.</a:t>
            </a:r>
          </a:p>
        </p:txBody>
      </p:sp>
      <p:pic>
        <p:nvPicPr>
          <p:cNvPr id="8" name="Picture 7" descr="at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71090">
            <a:off x="3755721" y="128532"/>
            <a:ext cx="1467639" cy="1670851"/>
          </a:xfrm>
          <a:prstGeom prst="rect">
            <a:avLst/>
          </a:prstGeom>
        </p:spPr>
      </p:pic>
    </p:spTree>
    <p:extLst>
      <p:ext uri="{BB962C8B-B14F-4D97-AF65-F5344CB8AC3E}">
        <p14:creationId xmlns:p14="http://schemas.microsoft.com/office/powerpoint/2010/main" val="1710596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 Diagonal Corner Rectangle 32"/>
          <p:cNvSpPr/>
          <p:nvPr/>
        </p:nvSpPr>
        <p:spPr>
          <a:xfrm>
            <a:off x="231995" y="225262"/>
            <a:ext cx="3226464" cy="873763"/>
          </a:xfrm>
          <a:prstGeom prst="round2Diag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grpSp>
        <p:nvGrpSpPr>
          <p:cNvPr id="38" name="Group 37"/>
          <p:cNvGrpSpPr/>
          <p:nvPr/>
        </p:nvGrpSpPr>
        <p:grpSpPr>
          <a:xfrm>
            <a:off x="246913" y="1352901"/>
            <a:ext cx="3167289" cy="4822884"/>
            <a:chOff x="246913" y="1347006"/>
            <a:chExt cx="3167289" cy="4822884"/>
          </a:xfrm>
        </p:grpSpPr>
        <p:sp>
          <p:nvSpPr>
            <p:cNvPr id="36" name="Rectangle 35"/>
            <p:cNvSpPr/>
            <p:nvPr/>
          </p:nvSpPr>
          <p:spPr>
            <a:xfrm>
              <a:off x="246913" y="1347006"/>
              <a:ext cx="3167289" cy="2308324"/>
            </a:xfrm>
            <a:prstGeom prst="rect">
              <a:avLst/>
            </a:prstGeom>
          </p:spPr>
          <p:txBody>
            <a:bodyPr wrap="square">
              <a:spAutoFit/>
            </a:bodyPr>
            <a:lstStyle/>
            <a:p>
              <a:pPr marL="285750" indent="-285750">
                <a:buFont typeface="Arial"/>
                <a:buChar char="•"/>
              </a:pPr>
              <a:r>
                <a:rPr lang="en-US" dirty="0" smtClean="0">
                  <a:latin typeface="Calibri"/>
                  <a:cs typeface="Calibri"/>
                </a:rPr>
                <a:t>Our world is built up from tiny building blocks, starting with </a:t>
              </a:r>
              <a:r>
                <a:rPr lang="en-US" b="1" dirty="0" smtClean="0">
                  <a:latin typeface="Calibri"/>
                  <a:cs typeface="Calibri"/>
                </a:rPr>
                <a:t>Atoms</a:t>
              </a:r>
              <a:r>
                <a:rPr lang="en-US" dirty="0" smtClean="0">
                  <a:latin typeface="Calibri"/>
                  <a:cs typeface="Calibri"/>
                </a:rPr>
                <a:t> that combine to make </a:t>
              </a:r>
              <a:r>
                <a:rPr lang="en-US" b="1" dirty="0" smtClean="0">
                  <a:latin typeface="Calibri"/>
                  <a:cs typeface="Calibri"/>
                </a:rPr>
                <a:t>Molecules</a:t>
              </a:r>
              <a:r>
                <a:rPr lang="en-US" dirty="0" smtClean="0">
                  <a:latin typeface="Calibri"/>
                  <a:cs typeface="Calibri"/>
                </a:rPr>
                <a:t> which can combine to make up </a:t>
              </a:r>
              <a:r>
                <a:rPr lang="en-US" b="1" dirty="0" smtClean="0">
                  <a:latin typeface="Calibri"/>
                  <a:cs typeface="Calibri"/>
                </a:rPr>
                <a:t>Cells</a:t>
              </a:r>
              <a:r>
                <a:rPr lang="en-US" dirty="0" smtClean="0">
                  <a:latin typeface="Calibri"/>
                  <a:cs typeface="Calibri"/>
                </a:rPr>
                <a:t>. Every living thing depends on its cells to function properly in order to survive</a:t>
              </a:r>
              <a:r>
                <a:rPr lang="en-US" dirty="0" smtClean="0"/>
                <a:t>.</a:t>
              </a:r>
            </a:p>
          </p:txBody>
        </p:sp>
        <p:sp>
          <p:nvSpPr>
            <p:cNvPr id="37" name="Rectangle 36"/>
            <p:cNvSpPr/>
            <p:nvPr/>
          </p:nvSpPr>
          <p:spPr>
            <a:xfrm>
              <a:off x="246913" y="3861566"/>
              <a:ext cx="2685033" cy="2308324"/>
            </a:xfrm>
            <a:prstGeom prst="rect">
              <a:avLst/>
            </a:prstGeom>
          </p:spPr>
          <p:txBody>
            <a:bodyPr wrap="square">
              <a:spAutoFit/>
            </a:bodyPr>
            <a:lstStyle/>
            <a:p>
              <a:pPr marL="285750" indent="-285750">
                <a:buFont typeface="Arial"/>
                <a:buChar char="•"/>
              </a:pPr>
              <a:r>
                <a:rPr lang="en-US" dirty="0" smtClean="0">
                  <a:latin typeface="Calibri"/>
                  <a:cs typeface="Calibri"/>
                </a:rPr>
                <a:t>Similar cells work together in groups called </a:t>
              </a:r>
              <a:r>
                <a:rPr lang="en-US" b="1" dirty="0" smtClean="0">
                  <a:latin typeface="Calibri"/>
                  <a:cs typeface="Calibri"/>
                </a:rPr>
                <a:t>Tissues</a:t>
              </a:r>
              <a:r>
                <a:rPr lang="en-US" dirty="0" smtClean="0">
                  <a:latin typeface="Calibri"/>
                  <a:cs typeface="Calibri"/>
                </a:rPr>
                <a:t> that make up </a:t>
              </a:r>
              <a:r>
                <a:rPr lang="en-US" b="1" dirty="0" smtClean="0">
                  <a:latin typeface="Calibri"/>
                  <a:cs typeface="Calibri"/>
                </a:rPr>
                <a:t>Organs</a:t>
              </a:r>
              <a:r>
                <a:rPr lang="en-US" dirty="0" smtClean="0">
                  <a:latin typeface="Calibri"/>
                  <a:cs typeface="Calibri"/>
                </a:rPr>
                <a:t> and </a:t>
              </a:r>
              <a:r>
                <a:rPr lang="en-US" b="1" dirty="0" smtClean="0">
                  <a:latin typeface="Calibri"/>
                  <a:cs typeface="Calibri"/>
                </a:rPr>
                <a:t>Organ Systems </a:t>
              </a:r>
              <a:r>
                <a:rPr lang="en-US" dirty="0" smtClean="0">
                  <a:latin typeface="Calibri"/>
                  <a:cs typeface="Calibri"/>
                </a:rPr>
                <a:t>that perform larger functions for the </a:t>
              </a:r>
              <a:r>
                <a:rPr lang="en-US" b="1" dirty="0" smtClean="0">
                  <a:latin typeface="Calibri"/>
                  <a:cs typeface="Calibri"/>
                </a:rPr>
                <a:t>Organism</a:t>
              </a:r>
              <a:r>
                <a:rPr lang="en-US" dirty="0" smtClean="0">
                  <a:latin typeface="Calibri"/>
                  <a:cs typeface="Calibri"/>
                </a:rPr>
                <a:t>.</a:t>
              </a:r>
            </a:p>
          </p:txBody>
        </p:sp>
      </p:grpSp>
      <p:grpSp>
        <p:nvGrpSpPr>
          <p:cNvPr id="3" name="Group 2"/>
          <p:cNvGrpSpPr/>
          <p:nvPr/>
        </p:nvGrpSpPr>
        <p:grpSpPr>
          <a:xfrm>
            <a:off x="1911976" y="93340"/>
            <a:ext cx="7208602" cy="6660969"/>
            <a:chOff x="1911976" y="93340"/>
            <a:chExt cx="7208602" cy="6660969"/>
          </a:xfrm>
        </p:grpSpPr>
        <p:grpSp>
          <p:nvGrpSpPr>
            <p:cNvPr id="32" name="Group 31"/>
            <p:cNvGrpSpPr/>
            <p:nvPr/>
          </p:nvGrpSpPr>
          <p:grpSpPr>
            <a:xfrm>
              <a:off x="1911976" y="93340"/>
              <a:ext cx="7208602" cy="6660969"/>
              <a:chOff x="922338" y="43706"/>
              <a:chExt cx="7208602" cy="6660969"/>
            </a:xfrm>
          </p:grpSpPr>
          <p:sp>
            <p:nvSpPr>
              <p:cNvPr id="4" name="Isosceles Triangle 3"/>
              <p:cNvSpPr/>
              <p:nvPr/>
            </p:nvSpPr>
            <p:spPr>
              <a:xfrm>
                <a:off x="922338" y="324789"/>
                <a:ext cx="7208602" cy="637988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png ce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639" y="4386403"/>
                <a:ext cx="1605135" cy="1536496"/>
              </a:xfrm>
              <a:prstGeom prst="rect">
                <a:avLst/>
              </a:prstGeom>
            </p:spPr>
          </p:pic>
          <p:grpSp>
            <p:nvGrpSpPr>
              <p:cNvPr id="8" name="Group 7"/>
              <p:cNvGrpSpPr/>
              <p:nvPr/>
            </p:nvGrpSpPr>
            <p:grpSpPr>
              <a:xfrm>
                <a:off x="2470527" y="5507967"/>
                <a:ext cx="1053969" cy="1090879"/>
                <a:chOff x="-781799" y="2485912"/>
                <a:chExt cx="1966447" cy="1968446"/>
              </a:xfrm>
            </p:grpSpPr>
            <p:sp>
              <p:nvSpPr>
                <p:cNvPr id="9" name="Oval 8"/>
                <p:cNvSpPr/>
                <p:nvPr/>
              </p:nvSpPr>
              <p:spPr>
                <a:xfrm>
                  <a:off x="-781799" y="2529742"/>
                  <a:ext cx="822960" cy="822960"/>
                </a:xfrm>
                <a:prstGeom prst="ellipse">
                  <a:avLst/>
                </a:prstGeom>
                <a:solidFill>
                  <a:schemeClr val="bg1">
                    <a:lumMod val="85000"/>
                  </a:schemeClr>
                </a:solidFill>
                <a:ln/>
                <a:effectLst>
                  <a:innerShdw blurRad="63500" dist="50800" dir="5400000">
                    <a:prstClr val="black">
                      <a:alpha val="50000"/>
                    </a:prstClr>
                  </a:innerShdw>
                </a:effectLst>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Oval 9"/>
                <p:cNvSpPr/>
                <p:nvPr/>
              </p:nvSpPr>
              <p:spPr>
                <a:xfrm>
                  <a:off x="361688" y="2794831"/>
                  <a:ext cx="822960" cy="822960"/>
                </a:xfrm>
                <a:prstGeom prst="ellipse">
                  <a:avLst/>
                </a:prstGeom>
                <a:solidFill>
                  <a:schemeClr val="bg1">
                    <a:lumMod val="85000"/>
                  </a:schemeClr>
                </a:solidFill>
                <a:ln/>
                <a:effectLst>
                  <a:innerShdw blurRad="63500" dist="50800" dir="8100000">
                    <a:prstClr val="black">
                      <a:alpha val="50000"/>
                    </a:prstClr>
                  </a:innerShdw>
                </a:effectLst>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Oval 10"/>
                <p:cNvSpPr/>
                <p:nvPr/>
              </p:nvSpPr>
              <p:spPr>
                <a:xfrm>
                  <a:off x="-589050" y="3448372"/>
                  <a:ext cx="1041691" cy="1005986"/>
                </a:xfrm>
                <a:prstGeom prst="ellipse">
                  <a:avLst/>
                </a:prstGeom>
                <a:ln/>
              </p:spPr>
              <p:style>
                <a:lnRef idx="1">
                  <a:schemeClr val="accent6"/>
                </a:lnRef>
                <a:fillRef idx="2">
                  <a:schemeClr val="accent6"/>
                </a:fillRef>
                <a:effectRef idx="1">
                  <a:schemeClr val="accent6"/>
                </a:effectRef>
                <a:fontRef idx="minor">
                  <a:schemeClr val="dk1"/>
                </a:fontRef>
              </p:style>
              <p:txBody>
                <a:bodyPr/>
                <a:lstStyle/>
                <a:p>
                  <a:endParaRPr lang="en-US"/>
                </a:p>
              </p:txBody>
            </p:sp>
            <p:sp>
              <p:nvSpPr>
                <p:cNvPr id="12" name="TextBox 11"/>
                <p:cNvSpPr txBox="1"/>
                <p:nvPr/>
              </p:nvSpPr>
              <p:spPr>
                <a:xfrm>
                  <a:off x="-743557" y="2485912"/>
                  <a:ext cx="390415" cy="400110"/>
                </a:xfrm>
                <a:prstGeom prst="rect">
                  <a:avLst/>
                </a:prstGeom>
                <a:noFill/>
              </p:spPr>
              <p:txBody>
                <a:bodyPr wrap="square" rtlCol="0">
                  <a:spAutoFit/>
                </a:bodyPr>
                <a:lstStyle/>
                <a:p>
                  <a:pPr algn="ctr"/>
                  <a:r>
                    <a:rPr lang="en-US" sz="2000" b="1" dirty="0" smtClean="0"/>
                    <a:t>H</a:t>
                  </a:r>
                  <a:endParaRPr lang="en-US" sz="2000" b="1" dirty="0"/>
                </a:p>
              </p:txBody>
            </p:sp>
            <p:sp>
              <p:nvSpPr>
                <p:cNvPr id="13" name="TextBox 12"/>
                <p:cNvSpPr txBox="1"/>
                <p:nvPr/>
              </p:nvSpPr>
              <p:spPr>
                <a:xfrm>
                  <a:off x="452642" y="2915454"/>
                  <a:ext cx="481883" cy="400110"/>
                </a:xfrm>
                <a:prstGeom prst="rect">
                  <a:avLst/>
                </a:prstGeom>
                <a:noFill/>
              </p:spPr>
              <p:txBody>
                <a:bodyPr wrap="square" rtlCol="0">
                  <a:spAutoFit/>
                </a:bodyPr>
                <a:lstStyle/>
                <a:p>
                  <a:pPr algn="ctr"/>
                  <a:r>
                    <a:rPr lang="en-US" sz="2000" b="1" dirty="0" smtClean="0"/>
                    <a:t>H</a:t>
                  </a:r>
                  <a:endParaRPr lang="en-US" sz="2000" b="1" dirty="0"/>
                </a:p>
              </p:txBody>
            </p:sp>
            <p:sp>
              <p:nvSpPr>
                <p:cNvPr id="14" name="TextBox 13"/>
                <p:cNvSpPr txBox="1"/>
                <p:nvPr/>
              </p:nvSpPr>
              <p:spPr>
                <a:xfrm>
                  <a:off x="-376040" y="3621175"/>
                  <a:ext cx="635580" cy="400110"/>
                </a:xfrm>
                <a:prstGeom prst="rect">
                  <a:avLst/>
                </a:prstGeom>
                <a:noFill/>
              </p:spPr>
              <p:txBody>
                <a:bodyPr wrap="square" rtlCol="0">
                  <a:spAutoFit/>
                </a:bodyPr>
                <a:lstStyle/>
                <a:p>
                  <a:pPr algn="ctr"/>
                  <a:r>
                    <a:rPr lang="en-US" sz="2000" b="1" dirty="0" smtClean="0"/>
                    <a:t>O</a:t>
                  </a:r>
                  <a:endParaRPr lang="en-US" sz="2000" b="1" dirty="0"/>
                </a:p>
              </p:txBody>
            </p:sp>
          </p:grpSp>
          <p:grpSp>
            <p:nvGrpSpPr>
              <p:cNvPr id="22" name="Group 21"/>
              <p:cNvGrpSpPr/>
              <p:nvPr/>
            </p:nvGrpSpPr>
            <p:grpSpPr>
              <a:xfrm>
                <a:off x="3653517" y="43706"/>
                <a:ext cx="1953664" cy="1717628"/>
                <a:chOff x="72030" y="3572581"/>
                <a:chExt cx="3255674" cy="3028292"/>
              </a:xfrm>
            </p:grpSpPr>
            <p:sp>
              <p:nvSpPr>
                <p:cNvPr id="23" name="5-Point Star 22"/>
                <p:cNvSpPr/>
                <p:nvPr/>
              </p:nvSpPr>
              <p:spPr>
                <a:xfrm rot="20886040">
                  <a:off x="72030" y="3572581"/>
                  <a:ext cx="3255674" cy="2780108"/>
                </a:xfrm>
                <a:prstGeom prst="star5">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pic>
              <p:nvPicPr>
                <p:cNvPr id="24" name="Picture 23" descr="systems .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125" y="3760240"/>
                  <a:ext cx="2175925" cy="2840633"/>
                </a:xfrm>
                <a:prstGeom prst="rect">
                  <a:avLst/>
                </a:prstGeom>
              </p:spPr>
            </p:pic>
          </p:grpSp>
          <p:pic>
            <p:nvPicPr>
              <p:cNvPr id="25" name="Picture 24" descr="organs.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75935" y="1853293"/>
                <a:ext cx="1473802" cy="1473802"/>
              </a:xfrm>
              <a:prstGeom prst="rect">
                <a:avLst/>
              </a:prstGeom>
            </p:spPr>
          </p:pic>
          <p:grpSp>
            <p:nvGrpSpPr>
              <p:cNvPr id="31" name="Group 30"/>
              <p:cNvGrpSpPr/>
              <p:nvPr/>
            </p:nvGrpSpPr>
            <p:grpSpPr>
              <a:xfrm>
                <a:off x="2424565" y="3391015"/>
                <a:ext cx="4273100" cy="927749"/>
                <a:chOff x="2153437" y="3143789"/>
                <a:chExt cx="5160324" cy="927749"/>
              </a:xfrm>
            </p:grpSpPr>
            <p:pic>
              <p:nvPicPr>
                <p:cNvPr id="27" name="Picture 26" descr="205402475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6059" y="3143789"/>
                  <a:ext cx="1236999" cy="927749"/>
                </a:xfrm>
                <a:prstGeom prst="rect">
                  <a:avLst/>
                </a:prstGeom>
                <a:ln>
                  <a:noFill/>
                </a:ln>
                <a:effectLst>
                  <a:outerShdw blurRad="292100" dist="139700" dir="2700000" algn="tl" rotWithShape="0">
                    <a:srgbClr val="333333">
                      <a:alpha val="65000"/>
                    </a:srgbClr>
                  </a:outerShdw>
                </a:effectLst>
              </p:spPr>
            </p:pic>
            <p:pic>
              <p:nvPicPr>
                <p:cNvPr id="28" name="Picture 27" descr="cardiacmuscle2.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3437" y="3143789"/>
                  <a:ext cx="1236999" cy="927749"/>
                </a:xfrm>
                <a:prstGeom prst="rect">
                  <a:avLst/>
                </a:prstGeom>
                <a:ln>
                  <a:noFill/>
                </a:ln>
                <a:effectLst>
                  <a:outerShdw blurRad="292100" dist="139700" dir="2700000" algn="tl" rotWithShape="0">
                    <a:srgbClr val="333333">
                      <a:alpha val="65000"/>
                    </a:srgbClr>
                  </a:outerShdw>
                </a:effectLst>
              </p:spPr>
            </p:pic>
            <p:pic>
              <p:nvPicPr>
                <p:cNvPr id="29" name="Picture 28" descr="areolar_01.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2707" y="3151782"/>
                  <a:ext cx="1201054" cy="919756"/>
                </a:xfrm>
                <a:prstGeom prst="rect">
                  <a:avLst/>
                </a:prstGeom>
                <a:ln>
                  <a:noFill/>
                </a:ln>
                <a:effectLst>
                  <a:outerShdw blurRad="292100" dist="139700" dir="2700000" algn="tl" rotWithShape="0">
                    <a:srgbClr val="333333">
                      <a:alpha val="65000"/>
                    </a:srgbClr>
                  </a:outerShdw>
                </a:effectLst>
              </p:spPr>
            </p:pic>
            <p:pic>
              <p:nvPicPr>
                <p:cNvPr id="30" name="Picture 29" descr="Epithelium 015.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81748" y="3143789"/>
                  <a:ext cx="1236998" cy="927749"/>
                </a:xfrm>
                <a:prstGeom prst="rect">
                  <a:avLst/>
                </a:prstGeom>
                <a:ln>
                  <a:noFill/>
                </a:ln>
                <a:effectLst>
                  <a:outerShdw blurRad="292100" dist="139700" dir="2700000" algn="tl" rotWithShape="0">
                    <a:srgbClr val="333333">
                      <a:alpha val="65000"/>
                    </a:srgbClr>
                  </a:outerShdw>
                </a:effectLst>
              </p:spPr>
            </p:pic>
          </p:grpSp>
        </p:grpSp>
        <p:grpSp>
          <p:nvGrpSpPr>
            <p:cNvPr id="46" name="Group 45"/>
            <p:cNvGrpSpPr/>
            <p:nvPr/>
          </p:nvGrpSpPr>
          <p:grpSpPr>
            <a:xfrm>
              <a:off x="6308260" y="2056081"/>
              <a:ext cx="2765554" cy="369332"/>
              <a:chOff x="6397908" y="2374188"/>
              <a:chExt cx="2717635" cy="369332"/>
            </a:xfrm>
          </p:grpSpPr>
          <p:sp>
            <p:nvSpPr>
              <p:cNvPr id="45" name="Rectangle 44"/>
              <p:cNvSpPr/>
              <p:nvPr/>
            </p:nvSpPr>
            <p:spPr>
              <a:xfrm>
                <a:off x="6397908" y="2374188"/>
                <a:ext cx="2421289" cy="36933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0" name="TextBox 39"/>
              <p:cNvSpPr txBox="1"/>
              <p:nvPr/>
            </p:nvSpPr>
            <p:spPr>
              <a:xfrm>
                <a:off x="6399162" y="2374188"/>
                <a:ext cx="2716381"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b="1" dirty="0" smtClean="0">
                    <a:solidFill>
                      <a:srgbClr val="000000"/>
                    </a:solidFill>
                    <a:latin typeface="Calibri"/>
                    <a:cs typeface="Calibri"/>
                  </a:rPr>
                  <a:t>Organs &amp; Organ Systems</a:t>
                </a:r>
                <a:endParaRPr lang="en-US" b="1" dirty="0">
                  <a:solidFill>
                    <a:srgbClr val="000000"/>
                  </a:solidFill>
                  <a:latin typeface="Calibri"/>
                  <a:cs typeface="Calibri"/>
                </a:endParaRPr>
              </a:p>
            </p:txBody>
          </p:sp>
        </p:grpSp>
        <p:sp>
          <p:nvSpPr>
            <p:cNvPr id="49" name="TextBox 48"/>
            <p:cNvSpPr txBox="1"/>
            <p:nvPr/>
          </p:nvSpPr>
          <p:spPr>
            <a:xfrm>
              <a:off x="6292970" y="748472"/>
              <a:ext cx="1554792"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b="1" dirty="0" smtClean="0">
                  <a:solidFill>
                    <a:srgbClr val="000000"/>
                  </a:solidFill>
                  <a:latin typeface="Calibri"/>
                  <a:cs typeface="Calibri"/>
                </a:rPr>
                <a:t>Organisms</a:t>
              </a:r>
              <a:endParaRPr lang="en-US" b="1" dirty="0">
                <a:solidFill>
                  <a:srgbClr val="000000"/>
                </a:solidFill>
                <a:latin typeface="Calibri"/>
                <a:cs typeface="Calibri"/>
              </a:endParaRPr>
            </a:p>
          </p:txBody>
        </p:sp>
        <p:sp>
          <p:nvSpPr>
            <p:cNvPr id="52" name="TextBox 51"/>
            <p:cNvSpPr txBox="1"/>
            <p:nvPr/>
          </p:nvSpPr>
          <p:spPr>
            <a:xfrm>
              <a:off x="7847762" y="3644342"/>
              <a:ext cx="1091921"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b="1" dirty="0" smtClean="0">
                  <a:solidFill>
                    <a:srgbClr val="000000"/>
                  </a:solidFill>
                  <a:latin typeface="Calibri"/>
                  <a:cs typeface="Calibri"/>
                </a:rPr>
                <a:t>Tissues</a:t>
              </a:r>
              <a:endParaRPr lang="en-US" b="1" dirty="0">
                <a:solidFill>
                  <a:srgbClr val="000000"/>
                </a:solidFill>
                <a:latin typeface="Calibri"/>
                <a:cs typeface="Calibri"/>
              </a:endParaRPr>
            </a:p>
          </p:txBody>
        </p:sp>
        <p:sp>
          <p:nvSpPr>
            <p:cNvPr id="42" name="TextBox 41"/>
            <p:cNvSpPr txBox="1"/>
            <p:nvPr/>
          </p:nvSpPr>
          <p:spPr>
            <a:xfrm>
              <a:off x="6550334" y="4872874"/>
              <a:ext cx="1923608"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b="1" dirty="0" smtClean="0">
                  <a:solidFill>
                    <a:srgbClr val="000000"/>
                  </a:solidFill>
                  <a:latin typeface="Calibri"/>
                  <a:cs typeface="Calibri"/>
                </a:rPr>
                <a:t>Cells &amp; Organelles</a:t>
              </a:r>
              <a:endParaRPr lang="en-US" b="1" dirty="0">
                <a:solidFill>
                  <a:srgbClr val="000000"/>
                </a:solidFill>
                <a:latin typeface="Calibri"/>
                <a:cs typeface="Calibri"/>
              </a:endParaRPr>
            </a:p>
          </p:txBody>
        </p:sp>
        <p:sp>
          <p:nvSpPr>
            <p:cNvPr id="44" name="TextBox 43"/>
            <p:cNvSpPr txBox="1"/>
            <p:nvPr/>
          </p:nvSpPr>
          <p:spPr>
            <a:xfrm>
              <a:off x="4496271" y="6090980"/>
              <a:ext cx="908384"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b="1" dirty="0" smtClean="0">
                  <a:solidFill>
                    <a:srgbClr val="000000"/>
                  </a:solidFill>
                  <a:latin typeface="Calibri"/>
                  <a:cs typeface="Calibri"/>
                </a:rPr>
                <a:t>Atoms</a:t>
              </a:r>
              <a:endParaRPr lang="en-US" b="1" dirty="0">
                <a:solidFill>
                  <a:srgbClr val="000000"/>
                </a:solidFill>
                <a:latin typeface="Calibri"/>
                <a:cs typeface="Calibri"/>
              </a:endParaRPr>
            </a:p>
          </p:txBody>
        </p:sp>
        <p:sp>
          <p:nvSpPr>
            <p:cNvPr id="43" name="TextBox 42"/>
            <p:cNvSpPr txBox="1"/>
            <p:nvPr/>
          </p:nvSpPr>
          <p:spPr>
            <a:xfrm>
              <a:off x="7472272" y="6039146"/>
              <a:ext cx="141551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b="1" dirty="0" smtClean="0">
                  <a:solidFill>
                    <a:srgbClr val="000000"/>
                  </a:solidFill>
                  <a:latin typeface="Calibri"/>
                  <a:cs typeface="Calibri"/>
                </a:rPr>
                <a:t>Molecules</a:t>
              </a:r>
              <a:endParaRPr lang="en-US" b="1" dirty="0">
                <a:solidFill>
                  <a:srgbClr val="000000"/>
                </a:solidFill>
                <a:latin typeface="Calibri"/>
                <a:cs typeface="Calibri"/>
              </a:endParaRPr>
            </a:p>
          </p:txBody>
        </p:sp>
      </p:grpSp>
      <p:sp>
        <p:nvSpPr>
          <p:cNvPr id="2" name="TextBox 1"/>
          <p:cNvSpPr txBox="1"/>
          <p:nvPr/>
        </p:nvSpPr>
        <p:spPr>
          <a:xfrm>
            <a:off x="246913" y="374423"/>
            <a:ext cx="3062900" cy="584776"/>
          </a:xfrm>
          <a:prstGeom prst="rect">
            <a:avLst/>
          </a:prstGeom>
          <a:noFill/>
        </p:spPr>
        <p:txBody>
          <a:bodyPr wrap="square" rtlCol="0">
            <a:spAutoFit/>
          </a:bodyPr>
          <a:lstStyle/>
          <a:p>
            <a:pPr algn="ctr"/>
            <a:r>
              <a:rPr lang="en-US" sz="3200" dirty="0" smtClean="0">
                <a:latin typeface="American Typewriter"/>
                <a:cs typeface="American Typewriter"/>
              </a:rPr>
              <a:t>Lesson Review</a:t>
            </a:r>
            <a:endParaRPr lang="en-US" sz="3200" dirty="0">
              <a:latin typeface="American Typewriter"/>
              <a:cs typeface="American Typewriter"/>
            </a:endParaRPr>
          </a:p>
        </p:txBody>
      </p:sp>
      <p:grpSp>
        <p:nvGrpSpPr>
          <p:cNvPr id="47" name="Group 46"/>
          <p:cNvGrpSpPr/>
          <p:nvPr/>
        </p:nvGrpSpPr>
        <p:grpSpPr>
          <a:xfrm>
            <a:off x="6218962" y="5859534"/>
            <a:ext cx="1125804" cy="788946"/>
            <a:chOff x="6113903" y="4738136"/>
            <a:chExt cx="2135318" cy="1441289"/>
          </a:xfrm>
        </p:grpSpPr>
        <p:grpSp>
          <p:nvGrpSpPr>
            <p:cNvPr id="48" name="Group 47"/>
            <p:cNvGrpSpPr/>
            <p:nvPr/>
          </p:nvGrpSpPr>
          <p:grpSpPr>
            <a:xfrm>
              <a:off x="6457131" y="4754452"/>
              <a:ext cx="1792090" cy="1424973"/>
              <a:chOff x="3486002" y="2905803"/>
              <a:chExt cx="2296523" cy="1939999"/>
            </a:xfrm>
          </p:grpSpPr>
          <p:sp>
            <p:nvSpPr>
              <p:cNvPr id="55" name="Oval 54"/>
              <p:cNvSpPr/>
              <p:nvPr/>
            </p:nvSpPr>
            <p:spPr>
              <a:xfrm>
                <a:off x="3486002" y="3120804"/>
                <a:ext cx="1846703" cy="1724998"/>
              </a:xfrm>
              <a:prstGeom prst="ellipse">
                <a:avLst/>
              </a:prstGeom>
              <a:gradFill flip="none" rotWithShape="1">
                <a:gsLst>
                  <a:gs pos="24000">
                    <a:srgbClr val="FF0000"/>
                  </a:gs>
                  <a:gs pos="100000">
                    <a:srgbClr val="FFFFFF"/>
                  </a:gs>
                </a:gsLst>
                <a:lin ang="5400000" scaled="0"/>
                <a:tileRect/>
              </a:gra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6" name="Chord 55"/>
              <p:cNvSpPr/>
              <p:nvPr/>
            </p:nvSpPr>
            <p:spPr>
              <a:xfrm rot="9886794">
                <a:off x="4690243" y="2905803"/>
                <a:ext cx="1092282" cy="1119624"/>
              </a:xfrm>
              <a:prstGeom prst="chord">
                <a:avLst/>
              </a:prstGeom>
              <a:gradFill flip="none" rotWithShape="1">
                <a:gsLst>
                  <a:gs pos="52000">
                    <a:schemeClr val="bg1"/>
                  </a:gs>
                  <a:gs pos="100000">
                    <a:schemeClr val="bg1">
                      <a:lumMod val="50000"/>
                    </a:schemeClr>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0" name="Chord 49"/>
            <p:cNvSpPr/>
            <p:nvPr/>
          </p:nvSpPr>
          <p:spPr>
            <a:xfrm rot="3751272">
              <a:off x="6149599" y="4702440"/>
              <a:ext cx="802306" cy="873698"/>
            </a:xfrm>
            <a:prstGeom prst="chord">
              <a:avLst/>
            </a:prstGeom>
            <a:gradFill flip="none" rotWithShape="1">
              <a:gsLst>
                <a:gs pos="52000">
                  <a:schemeClr val="bg1"/>
                </a:gs>
                <a:gs pos="100000">
                  <a:schemeClr val="bg1">
                    <a:lumMod val="50000"/>
                  </a:schemeClr>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7542879" y="4858990"/>
              <a:ext cx="371024" cy="562264"/>
            </a:xfrm>
            <a:prstGeom prst="rect">
              <a:avLst/>
            </a:prstGeom>
            <a:noFill/>
          </p:spPr>
          <p:txBody>
            <a:bodyPr wrap="square" rtlCol="0">
              <a:spAutoFit/>
            </a:bodyPr>
            <a:lstStyle/>
            <a:p>
              <a:pPr algn="ctr"/>
              <a:r>
                <a:rPr lang="en-US" sz="1400" b="1" dirty="0" smtClean="0"/>
                <a:t>H</a:t>
              </a:r>
              <a:endParaRPr lang="en-US" sz="1400" b="1" dirty="0"/>
            </a:p>
          </p:txBody>
        </p:sp>
        <p:sp>
          <p:nvSpPr>
            <p:cNvPr id="53" name="TextBox 52"/>
            <p:cNvSpPr txBox="1"/>
            <p:nvPr/>
          </p:nvSpPr>
          <p:spPr>
            <a:xfrm>
              <a:off x="6436796" y="5286682"/>
              <a:ext cx="1106082" cy="730942"/>
            </a:xfrm>
            <a:prstGeom prst="rect">
              <a:avLst/>
            </a:prstGeom>
            <a:noFill/>
          </p:spPr>
          <p:txBody>
            <a:bodyPr wrap="square" rtlCol="0">
              <a:spAutoFit/>
            </a:bodyPr>
            <a:lstStyle/>
            <a:p>
              <a:pPr algn="ctr"/>
              <a:r>
                <a:rPr lang="en-US" sz="1600" b="1" dirty="0" smtClean="0"/>
                <a:t>   </a:t>
              </a:r>
              <a:r>
                <a:rPr lang="en-US" sz="2000" b="1" dirty="0" smtClean="0"/>
                <a:t>O</a:t>
              </a:r>
              <a:endParaRPr lang="en-US" sz="2000" b="1" dirty="0"/>
            </a:p>
          </p:txBody>
        </p:sp>
        <p:sp>
          <p:nvSpPr>
            <p:cNvPr id="54" name="TextBox 53"/>
            <p:cNvSpPr txBox="1"/>
            <p:nvPr/>
          </p:nvSpPr>
          <p:spPr>
            <a:xfrm>
              <a:off x="6156778" y="4792859"/>
              <a:ext cx="371024" cy="562264"/>
            </a:xfrm>
            <a:prstGeom prst="rect">
              <a:avLst/>
            </a:prstGeom>
            <a:noFill/>
          </p:spPr>
          <p:txBody>
            <a:bodyPr wrap="square" rtlCol="0">
              <a:spAutoFit/>
            </a:bodyPr>
            <a:lstStyle/>
            <a:p>
              <a:pPr algn="ctr"/>
              <a:r>
                <a:rPr lang="en-US" sz="1400" b="1" dirty="0" smtClean="0"/>
                <a:t>H</a:t>
              </a:r>
              <a:endParaRPr lang="en-US" sz="1400" b="1" dirty="0"/>
            </a:p>
          </p:txBody>
        </p:sp>
      </p:grpSp>
    </p:spTree>
    <p:extLst>
      <p:ext uri="{BB962C8B-B14F-4D97-AF65-F5344CB8AC3E}">
        <p14:creationId xmlns:p14="http://schemas.microsoft.com/office/powerpoint/2010/main" val="4859888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1792" y="1665421"/>
            <a:ext cx="8749934" cy="4770537"/>
          </a:xfrm>
          <a:prstGeom prst="rect">
            <a:avLst/>
          </a:prstGeom>
          <a:noFill/>
        </p:spPr>
        <p:txBody>
          <a:bodyPr wrap="square" rtlCol="0">
            <a:spAutoFit/>
          </a:bodyPr>
          <a:lstStyle/>
          <a:p>
            <a:pPr marL="285750" indent="-285750">
              <a:buFont typeface="Arial"/>
              <a:buChar char="•"/>
            </a:pPr>
            <a:r>
              <a:rPr lang="en-US" sz="1600" b="1" dirty="0" smtClean="0"/>
              <a:t>Atom: </a:t>
            </a:r>
            <a:r>
              <a:rPr lang="en-US" sz="1600" dirty="0" smtClean="0"/>
              <a:t>The smallest unit of an element that contains all the characteristics of that element. Atoms are the building blocks of matter.</a:t>
            </a:r>
          </a:p>
          <a:p>
            <a:pPr marL="285750" indent="-285750">
              <a:buFont typeface="Arial"/>
              <a:buChar char="•"/>
            </a:pPr>
            <a:r>
              <a:rPr lang="en-US" sz="1600" b="1" dirty="0" smtClean="0"/>
              <a:t>Atomic Number: </a:t>
            </a:r>
            <a:r>
              <a:rPr lang="en-US" sz="1600" dirty="0" smtClean="0"/>
              <a:t>The number of protons found in the nucleus of an atom of a specific element. This determines which element the atom is.</a:t>
            </a:r>
            <a:endParaRPr lang="en-US" sz="1600" b="1" dirty="0" smtClean="0"/>
          </a:p>
          <a:p>
            <a:pPr marL="285750" indent="-285750">
              <a:buFont typeface="Arial"/>
              <a:buChar char="•"/>
            </a:pPr>
            <a:r>
              <a:rPr lang="en-US" sz="1600" b="1" dirty="0" smtClean="0"/>
              <a:t>Base-Pair (DNA): </a:t>
            </a:r>
            <a:r>
              <a:rPr lang="en-US" sz="1600" dirty="0" smtClean="0"/>
              <a:t>A complimentary pair of nucleotide bases. Of the four bases (A,C,T,G) only A’s pair with T’s and C’s with G’s. These pairings are bits of information (similar to the bits – 0’s and 1’s used in your computer).</a:t>
            </a:r>
            <a:endParaRPr lang="en-US" sz="1600" dirty="0"/>
          </a:p>
          <a:p>
            <a:pPr marL="285750" indent="-285750">
              <a:buFont typeface="Arial"/>
              <a:buChar char="•"/>
            </a:pPr>
            <a:r>
              <a:rPr lang="en-US" sz="1600" b="1" dirty="0" smtClean="0"/>
              <a:t>Cancellous Tissue: </a:t>
            </a:r>
            <a:r>
              <a:rPr lang="en-US" sz="1600" dirty="0" smtClean="0"/>
              <a:t>Spongy tissue inside of the compact tissue of the bone.</a:t>
            </a:r>
            <a:endParaRPr lang="en-US" sz="1600" b="1" dirty="0" smtClean="0"/>
          </a:p>
          <a:p>
            <a:pPr marL="285750" indent="-285750">
              <a:buFont typeface="Arial"/>
              <a:buChar char="•"/>
            </a:pPr>
            <a:r>
              <a:rPr lang="en-US" sz="1600" b="1" dirty="0" smtClean="0"/>
              <a:t>Cell: </a:t>
            </a:r>
            <a:r>
              <a:rPr lang="en-US" sz="1600" dirty="0" smtClean="0"/>
              <a:t>Contain the foundational molecules of life and make up all living things. Contains organelles and can perform specialized tasks.</a:t>
            </a:r>
            <a:r>
              <a:rPr lang="en-US" sz="1600" b="1" dirty="0" smtClean="0"/>
              <a:t> </a:t>
            </a:r>
          </a:p>
          <a:p>
            <a:pPr marL="285750" indent="-285750">
              <a:buFont typeface="Arial"/>
              <a:buChar char="•"/>
            </a:pPr>
            <a:r>
              <a:rPr lang="en-US" sz="1600" b="1" dirty="0" smtClean="0"/>
              <a:t>Cell Membrane: </a:t>
            </a:r>
            <a:r>
              <a:rPr lang="en-US" sz="1600" dirty="0" smtClean="0"/>
              <a:t>The membrane surrounding the cytoplasm of a cell; consists of a single phospholipid bilayer with embedded proteins.</a:t>
            </a:r>
            <a:endParaRPr lang="en-US" sz="1600" b="1" dirty="0" smtClean="0"/>
          </a:p>
          <a:p>
            <a:pPr marL="285750" indent="-285750">
              <a:buFont typeface="Arial"/>
              <a:buChar char="•"/>
            </a:pPr>
            <a:r>
              <a:rPr lang="en-US" sz="1600" b="1" dirty="0" smtClean="0"/>
              <a:t>Chromosome: </a:t>
            </a:r>
            <a:r>
              <a:rPr lang="en-US" sz="1600" dirty="0" smtClean="0"/>
              <a:t>Part of the cell that carries all of the genetic (hereditary) information in the form of genes.</a:t>
            </a:r>
          </a:p>
          <a:p>
            <a:pPr marL="285750" indent="-285750">
              <a:buFont typeface="Arial"/>
              <a:buChar char="•"/>
            </a:pPr>
            <a:r>
              <a:rPr lang="en-US" sz="1600" b="1" dirty="0" smtClean="0"/>
              <a:t>Chromosomal Theory of Inheritance: </a:t>
            </a:r>
            <a:r>
              <a:rPr lang="en-US" sz="1600" dirty="0" smtClean="0"/>
              <a:t>The theory stating that hereditary traits are carried on through chromosomes.</a:t>
            </a:r>
            <a:endParaRPr lang="en-US" sz="1600" b="1" dirty="0" smtClean="0"/>
          </a:p>
          <a:p>
            <a:pPr marL="285750" indent="-285750">
              <a:buFont typeface="Arial"/>
              <a:buChar char="•"/>
            </a:pPr>
            <a:r>
              <a:rPr lang="en-US" sz="1600" b="1" dirty="0" smtClean="0"/>
              <a:t>Compact Tissue: </a:t>
            </a:r>
            <a:r>
              <a:rPr lang="en-US" sz="1600" dirty="0" smtClean="0"/>
              <a:t>The tissue used to make the hard outer-layer of the bone.</a:t>
            </a:r>
            <a:endParaRPr lang="en-US" sz="1600" b="1" dirty="0" smtClean="0"/>
          </a:p>
          <a:p>
            <a:pPr marL="285750" indent="-285750">
              <a:buFont typeface="Arial"/>
              <a:buChar char="•"/>
            </a:pPr>
            <a:r>
              <a:rPr lang="en-US" sz="1600" b="1" dirty="0" smtClean="0"/>
              <a:t>Cytoplasm: </a:t>
            </a:r>
            <a:r>
              <a:rPr lang="en-US" sz="1600" dirty="0" smtClean="0"/>
              <a:t>The gel-like material within a cell that provides nutrients and support for the organelles and the cell.</a:t>
            </a:r>
            <a:endParaRPr lang="en-US" sz="1600" b="1" dirty="0" smtClean="0"/>
          </a:p>
        </p:txBody>
      </p:sp>
      <p:grpSp>
        <p:nvGrpSpPr>
          <p:cNvPr id="5" name="Group 4"/>
          <p:cNvGrpSpPr/>
          <p:nvPr/>
        </p:nvGrpSpPr>
        <p:grpSpPr>
          <a:xfrm>
            <a:off x="502936" y="323070"/>
            <a:ext cx="3193642" cy="870473"/>
            <a:chOff x="502936" y="323070"/>
            <a:chExt cx="3193642" cy="870473"/>
          </a:xfrm>
        </p:grpSpPr>
        <p:sp>
          <p:nvSpPr>
            <p:cNvPr id="6" name="Pentagon 5"/>
            <p:cNvSpPr/>
            <p:nvPr/>
          </p:nvSpPr>
          <p:spPr>
            <a:xfrm>
              <a:off x="502936" y="323070"/>
              <a:ext cx="3193642" cy="870473"/>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3524" y="440119"/>
              <a:ext cx="2652986" cy="646331"/>
            </a:xfrm>
            <a:prstGeom prst="rect">
              <a:avLst/>
            </a:prstGeom>
            <a:noFill/>
          </p:spPr>
          <p:txBody>
            <a:bodyPr wrap="square" rtlCol="0">
              <a:spAutoFit/>
            </a:bodyPr>
            <a:lstStyle/>
            <a:p>
              <a:pPr algn="ctr"/>
              <a:r>
                <a:rPr lang="en-US" sz="3600" dirty="0" smtClean="0">
                  <a:latin typeface="American Typewriter"/>
                  <a:cs typeface="American Typewriter"/>
                </a:rPr>
                <a:t>GLOSSARY</a:t>
              </a:r>
              <a:endParaRPr lang="en-US" sz="3600" dirty="0">
                <a:latin typeface="American Typewriter"/>
                <a:cs typeface="American Typewriter"/>
              </a:endParaRPr>
            </a:p>
          </p:txBody>
        </p:sp>
      </p:grpSp>
      <p:sp>
        <p:nvSpPr>
          <p:cNvPr id="8" name="TextBox 7"/>
          <p:cNvSpPr txBox="1"/>
          <p:nvPr/>
        </p:nvSpPr>
        <p:spPr>
          <a:xfrm>
            <a:off x="5884348" y="331769"/>
            <a:ext cx="2426665" cy="861774"/>
          </a:xfrm>
          <a:prstGeom prst="rect">
            <a:avLst/>
          </a:prstGeom>
          <a:noFill/>
        </p:spPr>
        <p:txBody>
          <a:bodyPr wrap="square" rtlCol="0">
            <a:spAutoFit/>
          </a:bodyPr>
          <a:lstStyle/>
          <a:p>
            <a:pPr algn="ctr"/>
            <a:r>
              <a:rPr lang="en-US" sz="5000" dirty="0" smtClean="0">
                <a:latin typeface="American Typewriter"/>
                <a:cs typeface="American Typewriter"/>
              </a:rPr>
              <a:t> (A-C)</a:t>
            </a:r>
            <a:endParaRPr lang="en-US" sz="5000" dirty="0">
              <a:latin typeface="American Typewriter"/>
              <a:cs typeface="American Typewriter"/>
            </a:endParaRPr>
          </a:p>
        </p:txBody>
      </p:sp>
    </p:spTree>
    <p:extLst>
      <p:ext uri="{BB962C8B-B14F-4D97-AF65-F5344CB8AC3E}">
        <p14:creationId xmlns:p14="http://schemas.microsoft.com/office/powerpoint/2010/main" val="2748899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1468" y="1643275"/>
            <a:ext cx="8892532" cy="4770537"/>
          </a:xfrm>
          <a:prstGeom prst="rect">
            <a:avLst/>
          </a:prstGeom>
        </p:spPr>
        <p:txBody>
          <a:bodyPr wrap="square">
            <a:spAutoFit/>
          </a:bodyPr>
          <a:lstStyle/>
          <a:p>
            <a:pPr marL="285750" indent="-285750">
              <a:buFont typeface="Arial"/>
              <a:buChar char="•"/>
            </a:pPr>
            <a:r>
              <a:rPr lang="en-US" sz="1600" b="1" dirty="0" smtClean="0"/>
              <a:t>DNA (Deoxyribonucleic Acid): </a:t>
            </a:r>
            <a:r>
              <a:rPr lang="en-US" sz="1600" dirty="0" smtClean="0"/>
              <a:t>The genetic material of all organisms; composed of base-pairs wound in a double helix.</a:t>
            </a:r>
            <a:endParaRPr lang="en-US" sz="1600" b="1" dirty="0" smtClean="0"/>
          </a:p>
          <a:p>
            <a:pPr marL="285750" indent="-285750">
              <a:buFont typeface="Arial"/>
              <a:buChar char="•"/>
            </a:pPr>
            <a:r>
              <a:rPr lang="en-US" sz="1600" b="1" dirty="0" smtClean="0"/>
              <a:t>Electron: </a:t>
            </a:r>
            <a:r>
              <a:rPr lang="en-US" sz="1600" dirty="0" smtClean="0"/>
              <a:t>Subatomic particle with a negative charge. Orbits the nucleus of an atom and creates a “cloud” of electrons. Electrons are much smaller than protons and neutrons.</a:t>
            </a:r>
            <a:endParaRPr lang="en-US" sz="1600" b="1" dirty="0" smtClean="0"/>
          </a:p>
          <a:p>
            <a:pPr marL="285750" indent="-285750">
              <a:buFont typeface="Arial"/>
              <a:buChar char="•"/>
            </a:pPr>
            <a:r>
              <a:rPr lang="en-US" sz="1600" b="1" dirty="0" smtClean="0"/>
              <a:t>Electron Microscope: </a:t>
            </a:r>
            <a:r>
              <a:rPr lang="en-US" sz="1600" dirty="0" smtClean="0"/>
              <a:t>Type of microscope that is able to resolve images up to a thousand </a:t>
            </a:r>
            <a:r>
              <a:rPr lang="en-US" sz="1600" dirty="0" smtClean="0">
                <a:solidFill>
                  <a:srgbClr val="000000"/>
                </a:solidFill>
              </a:rPr>
              <a:t>times</a:t>
            </a:r>
            <a:r>
              <a:rPr lang="en-US" sz="1600" dirty="0" smtClean="0"/>
              <a:t> better than a light (optical) microscope. </a:t>
            </a:r>
          </a:p>
          <a:p>
            <a:pPr marL="285750" indent="-285750">
              <a:buFont typeface="Arial"/>
              <a:buChar char="•"/>
            </a:pPr>
            <a:r>
              <a:rPr lang="en-US" sz="1600" b="1" dirty="0" smtClean="0"/>
              <a:t>Element: </a:t>
            </a:r>
            <a:r>
              <a:rPr lang="en-US" sz="1600" dirty="0" smtClean="0"/>
              <a:t>The fundamental materials of which all matter is composed. Elements cannot be broken down into a simpler substance by normal chemical processes. </a:t>
            </a:r>
            <a:endParaRPr lang="en-US" sz="1600" b="1" dirty="0" smtClean="0"/>
          </a:p>
          <a:p>
            <a:pPr marL="285750" indent="-285750">
              <a:buFont typeface="Arial"/>
              <a:buChar char="•"/>
            </a:pPr>
            <a:r>
              <a:rPr lang="en-US" sz="1600" b="1" dirty="0" smtClean="0"/>
              <a:t>Enzyme: </a:t>
            </a:r>
            <a:r>
              <a:rPr lang="en-US" sz="1600" dirty="0" smtClean="0"/>
              <a:t>A protein that is capable of speeding up specific chemical reactions by lowering the required activation energy.</a:t>
            </a:r>
          </a:p>
          <a:p>
            <a:pPr marL="285750" indent="-285750">
              <a:buFont typeface="Arial"/>
              <a:buChar char="•"/>
            </a:pPr>
            <a:r>
              <a:rPr lang="en-US" sz="1600" b="1" dirty="0" smtClean="0"/>
              <a:t>Extracellular Matrix: </a:t>
            </a:r>
            <a:r>
              <a:rPr lang="en-US" sz="1600" dirty="0" smtClean="0"/>
              <a:t>Network between cells that allows intercellular communication, provides support, and segregates tissues.</a:t>
            </a:r>
            <a:endParaRPr lang="en-US" sz="1600" b="1" dirty="0" smtClean="0"/>
          </a:p>
          <a:p>
            <a:pPr marL="285750" indent="-285750">
              <a:buFont typeface="Arial"/>
              <a:buChar char="•"/>
            </a:pPr>
            <a:r>
              <a:rPr lang="en-US" sz="1600" b="1" dirty="0" smtClean="0"/>
              <a:t>Fat Cell/Adipose Tissue: </a:t>
            </a:r>
            <a:r>
              <a:rPr lang="en-US" sz="1600" dirty="0" smtClean="0"/>
              <a:t>A type of connective tissue that helps the body store energy in fat globules. Fat cells also regulate the body’s temperature by surrounding organs and muscles (acting as a type of insulation).</a:t>
            </a:r>
            <a:endParaRPr lang="en-US" sz="1600" b="1" dirty="0" smtClean="0"/>
          </a:p>
          <a:p>
            <a:pPr marL="285750" indent="-285750">
              <a:buFont typeface="Arial"/>
              <a:buChar char="•"/>
            </a:pPr>
            <a:r>
              <a:rPr lang="en-US" sz="1600" b="1" dirty="0" smtClean="0"/>
              <a:t>Golgi Apparatus: </a:t>
            </a:r>
            <a:r>
              <a:rPr lang="en-US" sz="1600" dirty="0" smtClean="0"/>
              <a:t>A membrane bound organelle composed of stacks of flattened membrane sacs. The Golgi Apparatus modifies, sorts, and packages proteins and lipids (fats) that are then sent off to different parts of the cell.</a:t>
            </a:r>
          </a:p>
        </p:txBody>
      </p:sp>
      <p:grpSp>
        <p:nvGrpSpPr>
          <p:cNvPr id="8" name="Group 7"/>
          <p:cNvGrpSpPr/>
          <p:nvPr/>
        </p:nvGrpSpPr>
        <p:grpSpPr>
          <a:xfrm>
            <a:off x="502936" y="323070"/>
            <a:ext cx="3193642" cy="870473"/>
            <a:chOff x="502936" y="323070"/>
            <a:chExt cx="3193642" cy="870473"/>
          </a:xfrm>
        </p:grpSpPr>
        <p:sp>
          <p:nvSpPr>
            <p:cNvPr id="9" name="Pentagon 8"/>
            <p:cNvSpPr/>
            <p:nvPr/>
          </p:nvSpPr>
          <p:spPr>
            <a:xfrm>
              <a:off x="502936" y="323070"/>
              <a:ext cx="3193642" cy="870473"/>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03524" y="440119"/>
              <a:ext cx="2652986" cy="646331"/>
            </a:xfrm>
            <a:prstGeom prst="rect">
              <a:avLst/>
            </a:prstGeom>
            <a:noFill/>
          </p:spPr>
          <p:txBody>
            <a:bodyPr wrap="square" rtlCol="0">
              <a:spAutoFit/>
            </a:bodyPr>
            <a:lstStyle/>
            <a:p>
              <a:pPr algn="ctr"/>
              <a:r>
                <a:rPr lang="en-US" sz="3600" dirty="0" smtClean="0">
                  <a:latin typeface="American Typewriter"/>
                  <a:cs typeface="American Typewriter"/>
                </a:rPr>
                <a:t>GLOSSARY</a:t>
              </a:r>
              <a:endParaRPr lang="en-US" sz="3600" dirty="0">
                <a:latin typeface="American Typewriter"/>
                <a:cs typeface="American Typewriter"/>
              </a:endParaRPr>
            </a:p>
          </p:txBody>
        </p:sp>
      </p:grpSp>
      <p:sp>
        <p:nvSpPr>
          <p:cNvPr id="11" name="TextBox 10"/>
          <p:cNvSpPr txBox="1"/>
          <p:nvPr/>
        </p:nvSpPr>
        <p:spPr>
          <a:xfrm>
            <a:off x="5884348" y="331769"/>
            <a:ext cx="2426665" cy="861774"/>
          </a:xfrm>
          <a:prstGeom prst="rect">
            <a:avLst/>
          </a:prstGeom>
          <a:noFill/>
        </p:spPr>
        <p:txBody>
          <a:bodyPr wrap="square" rtlCol="0">
            <a:spAutoFit/>
          </a:bodyPr>
          <a:lstStyle/>
          <a:p>
            <a:pPr algn="ctr"/>
            <a:r>
              <a:rPr lang="en-US" sz="5000" dirty="0" smtClean="0">
                <a:latin typeface="American Typewriter"/>
                <a:cs typeface="American Typewriter"/>
              </a:rPr>
              <a:t> (D-G)</a:t>
            </a:r>
            <a:endParaRPr lang="en-US" sz="5000" dirty="0">
              <a:latin typeface="American Typewriter"/>
              <a:cs typeface="American Typewriter"/>
            </a:endParaRPr>
          </a:p>
        </p:txBody>
      </p:sp>
    </p:spTree>
    <p:extLst>
      <p:ext uri="{BB962C8B-B14F-4D97-AF65-F5344CB8AC3E}">
        <p14:creationId xmlns:p14="http://schemas.microsoft.com/office/powerpoint/2010/main" val="848679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1468" y="1502687"/>
            <a:ext cx="8700788" cy="5601533"/>
          </a:xfrm>
          <a:prstGeom prst="rect">
            <a:avLst/>
          </a:prstGeom>
        </p:spPr>
        <p:txBody>
          <a:bodyPr wrap="square">
            <a:spAutoFit/>
          </a:bodyPr>
          <a:lstStyle/>
          <a:p>
            <a:pPr marL="285750" indent="-285750">
              <a:buFont typeface="Arial"/>
              <a:buChar char="•"/>
            </a:pPr>
            <a:r>
              <a:rPr lang="en-US" sz="1700" b="1" dirty="0" smtClean="0"/>
              <a:t>Lysosome: </a:t>
            </a:r>
            <a:r>
              <a:rPr lang="en-US" sz="1700" dirty="0" smtClean="0"/>
              <a:t>Organelle made of sacs that contain digestive enzymes. These sacs help break down old organelles and other substances in the cell</a:t>
            </a:r>
            <a:r>
              <a:rPr lang="en-US" sz="1700" b="1" dirty="0" smtClean="0">
                <a:solidFill>
                  <a:srgbClr val="FF0000"/>
                </a:solidFill>
              </a:rPr>
              <a:t>,</a:t>
            </a:r>
            <a:r>
              <a:rPr lang="en-US" sz="1700" dirty="0" smtClean="0"/>
              <a:t> keeping the cell “clean”.</a:t>
            </a:r>
            <a:endParaRPr lang="en-US" sz="1700" b="1" dirty="0" smtClean="0"/>
          </a:p>
          <a:p>
            <a:pPr marL="285750" indent="-285750">
              <a:buFont typeface="Arial"/>
              <a:buChar char="•"/>
            </a:pPr>
            <a:r>
              <a:rPr lang="en-US" sz="1700" b="1" dirty="0" smtClean="0"/>
              <a:t>Microscope: </a:t>
            </a:r>
            <a:r>
              <a:rPr lang="en-US" sz="1700" dirty="0" smtClean="0"/>
              <a:t>Tools used to view objects much too small to see with just the eyes. Microscopes have become a staple in modern science. </a:t>
            </a:r>
            <a:endParaRPr lang="en-US" sz="1700" b="1" dirty="0" smtClean="0"/>
          </a:p>
          <a:p>
            <a:pPr marL="285750" indent="-285750">
              <a:buFont typeface="Arial"/>
              <a:buChar char="•"/>
            </a:pPr>
            <a:r>
              <a:rPr lang="en-US" sz="1700" b="1" dirty="0" smtClean="0"/>
              <a:t>Mitochondria: </a:t>
            </a:r>
            <a:r>
              <a:rPr lang="en-US" sz="1700" dirty="0" smtClean="0"/>
              <a:t>Organelle known as the “powerplant” of the cell. Generates energy for the cell from glucose (sugar). </a:t>
            </a:r>
            <a:endParaRPr lang="en-US" sz="1700" b="1" dirty="0" smtClean="0"/>
          </a:p>
          <a:p>
            <a:pPr marL="285750" indent="-285750">
              <a:buFont typeface="Arial"/>
              <a:buChar char="•"/>
            </a:pPr>
            <a:r>
              <a:rPr lang="en-US" sz="1700" b="1" dirty="0" smtClean="0"/>
              <a:t>Molecule: </a:t>
            </a:r>
            <a:r>
              <a:rPr lang="en-US" sz="1700" dirty="0" smtClean="0"/>
              <a:t>Groups of atoms held together with a chemical bond (a connection where atoms share electrons).</a:t>
            </a:r>
          </a:p>
          <a:p>
            <a:pPr marL="285750" indent="-285750">
              <a:buFont typeface="Arial"/>
              <a:buChar char="•"/>
            </a:pPr>
            <a:r>
              <a:rPr lang="en-US" sz="1700" b="1" dirty="0" smtClean="0"/>
              <a:t>Nerve Cell/Neuron: </a:t>
            </a:r>
            <a:r>
              <a:rPr lang="en-US" sz="1700" dirty="0" smtClean="0"/>
              <a:t>A nerve cell specialized for signal transmission; includes cell body, dendrites, and axon.</a:t>
            </a:r>
            <a:endParaRPr lang="en-US" sz="1700" b="1" dirty="0" smtClean="0"/>
          </a:p>
          <a:p>
            <a:pPr marL="285750" indent="-285750">
              <a:buFont typeface="Arial"/>
              <a:buChar char="•"/>
            </a:pPr>
            <a:r>
              <a:rPr lang="en-US" sz="1700" b="1" dirty="0" smtClean="0"/>
              <a:t>Neutron: </a:t>
            </a:r>
            <a:r>
              <a:rPr lang="en-US" sz="1700" dirty="0" smtClean="0"/>
              <a:t>Subatomic particle found in the nucleus of an atom that has a neutral charge (no charge).</a:t>
            </a:r>
            <a:endParaRPr lang="en-US" sz="1700" b="1" dirty="0" smtClean="0"/>
          </a:p>
          <a:p>
            <a:pPr marL="285750" indent="-285750">
              <a:buFont typeface="Arial"/>
              <a:buChar char="•"/>
            </a:pPr>
            <a:r>
              <a:rPr lang="en-US" sz="1700" b="1" dirty="0" smtClean="0"/>
              <a:t>Nucleolus: </a:t>
            </a:r>
            <a:r>
              <a:rPr lang="en-US" sz="1700" dirty="0" smtClean="0"/>
              <a:t>In eukaryotes, the site of rRNA synthesis; a spherical body composed chiefly of rRNA in the process of being transcribed from multiple copies of rRNA genes.</a:t>
            </a:r>
            <a:endParaRPr lang="en-US" sz="1700" b="1" dirty="0" smtClean="0"/>
          </a:p>
          <a:p>
            <a:pPr marL="285750" indent="-285750">
              <a:buFont typeface="Arial"/>
              <a:buChar char="•"/>
            </a:pPr>
            <a:r>
              <a:rPr lang="en-US" sz="1700" b="1" dirty="0" smtClean="0"/>
              <a:t>Nucleus (Atoms): </a:t>
            </a:r>
            <a:r>
              <a:rPr lang="en-US" sz="1700" dirty="0"/>
              <a:t>T</a:t>
            </a:r>
            <a:r>
              <a:rPr lang="en-US" sz="1700" dirty="0" smtClean="0"/>
              <a:t>he central core of the atom containing positively charged protons and electrically neutral neutrons</a:t>
            </a:r>
          </a:p>
          <a:p>
            <a:pPr marL="285750" indent="-285750">
              <a:buFont typeface="Arial"/>
              <a:buChar char="•"/>
            </a:pPr>
            <a:r>
              <a:rPr lang="en-US" sz="1700" b="1" dirty="0" smtClean="0"/>
              <a:t>Nucleus (Cells): </a:t>
            </a:r>
            <a:r>
              <a:rPr lang="en-US" sz="1700" dirty="0" smtClean="0"/>
              <a:t>The membranous organelle that houses the chromosomal DNA.</a:t>
            </a:r>
            <a:endParaRPr lang="en-US" sz="1700" b="1" dirty="0" smtClean="0"/>
          </a:p>
          <a:p>
            <a:endParaRPr lang="en-US" b="1" dirty="0" smtClean="0"/>
          </a:p>
        </p:txBody>
      </p:sp>
      <p:grpSp>
        <p:nvGrpSpPr>
          <p:cNvPr id="8" name="Group 7"/>
          <p:cNvGrpSpPr/>
          <p:nvPr/>
        </p:nvGrpSpPr>
        <p:grpSpPr>
          <a:xfrm>
            <a:off x="502936" y="323070"/>
            <a:ext cx="3193642" cy="870473"/>
            <a:chOff x="502936" y="323070"/>
            <a:chExt cx="3193642" cy="870473"/>
          </a:xfrm>
        </p:grpSpPr>
        <p:sp>
          <p:nvSpPr>
            <p:cNvPr id="9" name="Pentagon 8"/>
            <p:cNvSpPr/>
            <p:nvPr/>
          </p:nvSpPr>
          <p:spPr>
            <a:xfrm>
              <a:off x="502936" y="323070"/>
              <a:ext cx="3193642" cy="870473"/>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03524" y="440119"/>
              <a:ext cx="2652986" cy="646331"/>
            </a:xfrm>
            <a:prstGeom prst="rect">
              <a:avLst/>
            </a:prstGeom>
            <a:noFill/>
          </p:spPr>
          <p:txBody>
            <a:bodyPr wrap="square" rtlCol="0">
              <a:spAutoFit/>
            </a:bodyPr>
            <a:lstStyle/>
            <a:p>
              <a:pPr algn="ctr"/>
              <a:r>
                <a:rPr lang="en-US" sz="3600" dirty="0" smtClean="0">
                  <a:latin typeface="American Typewriter"/>
                  <a:cs typeface="American Typewriter"/>
                </a:rPr>
                <a:t>GLOSSARY</a:t>
              </a:r>
              <a:endParaRPr lang="en-US" sz="3600" dirty="0">
                <a:latin typeface="American Typewriter"/>
                <a:cs typeface="American Typewriter"/>
              </a:endParaRPr>
            </a:p>
          </p:txBody>
        </p:sp>
      </p:grpSp>
      <p:sp>
        <p:nvSpPr>
          <p:cNvPr id="11" name="TextBox 10"/>
          <p:cNvSpPr txBox="1"/>
          <p:nvPr/>
        </p:nvSpPr>
        <p:spPr>
          <a:xfrm>
            <a:off x="5884348" y="331769"/>
            <a:ext cx="2426665" cy="861774"/>
          </a:xfrm>
          <a:prstGeom prst="rect">
            <a:avLst/>
          </a:prstGeom>
          <a:noFill/>
        </p:spPr>
        <p:txBody>
          <a:bodyPr wrap="square" rtlCol="0">
            <a:spAutoFit/>
          </a:bodyPr>
          <a:lstStyle/>
          <a:p>
            <a:pPr algn="ctr"/>
            <a:r>
              <a:rPr lang="en-US" sz="5000" dirty="0" smtClean="0">
                <a:latin typeface="American Typewriter"/>
                <a:cs typeface="American Typewriter"/>
              </a:rPr>
              <a:t> (L-N)</a:t>
            </a:r>
            <a:endParaRPr lang="en-US" sz="5000" dirty="0">
              <a:latin typeface="American Typewriter"/>
              <a:cs typeface="American Typewriter"/>
            </a:endParaRPr>
          </a:p>
        </p:txBody>
      </p:sp>
    </p:spTree>
    <p:extLst>
      <p:ext uri="{BB962C8B-B14F-4D97-AF65-F5344CB8AC3E}">
        <p14:creationId xmlns:p14="http://schemas.microsoft.com/office/powerpoint/2010/main" val="1275488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2055" y="1578276"/>
            <a:ext cx="8499613" cy="5078314"/>
          </a:xfrm>
          <a:prstGeom prst="rect">
            <a:avLst/>
          </a:prstGeom>
        </p:spPr>
        <p:txBody>
          <a:bodyPr wrap="square">
            <a:spAutoFit/>
          </a:bodyPr>
          <a:lstStyle/>
          <a:p>
            <a:pPr marL="285750" indent="-285750">
              <a:buFont typeface="Arial"/>
              <a:buChar char="•"/>
            </a:pPr>
            <a:r>
              <a:rPr lang="en-US" b="1" dirty="0" smtClean="0"/>
              <a:t>Optical Microscope: </a:t>
            </a:r>
            <a:r>
              <a:rPr lang="en-US" dirty="0" smtClean="0"/>
              <a:t>Type of microscope that uses visible light and allows the viewer to focus on microscopic objects that can be as small as a wavelength of light (approx. 550nm)</a:t>
            </a:r>
            <a:endParaRPr lang="en-US" b="1" dirty="0" smtClean="0"/>
          </a:p>
          <a:p>
            <a:pPr marL="285750" indent="-285750">
              <a:buFont typeface="Arial"/>
              <a:buChar char="•"/>
            </a:pPr>
            <a:r>
              <a:rPr lang="en-US" b="1" dirty="0" smtClean="0"/>
              <a:t>Organ: </a:t>
            </a:r>
            <a:r>
              <a:rPr lang="en-US" dirty="0" smtClean="0"/>
              <a:t>A body structure composed of several different tissues grouped in a structural and functional unit.</a:t>
            </a:r>
            <a:endParaRPr lang="en-US" b="1" dirty="0" smtClean="0"/>
          </a:p>
          <a:p>
            <a:pPr marL="285750" indent="-285750">
              <a:buFont typeface="Arial"/>
              <a:buChar char="•"/>
            </a:pPr>
            <a:r>
              <a:rPr lang="en-US" b="1" dirty="0" smtClean="0"/>
              <a:t>Organelle: </a:t>
            </a:r>
            <a:r>
              <a:rPr lang="en-US" dirty="0" smtClean="0"/>
              <a:t>Specialized part of a cell that has a function which helps the cell survive or reproduce.</a:t>
            </a:r>
          </a:p>
          <a:p>
            <a:pPr marL="285750" indent="-285750">
              <a:buFont typeface="Arial"/>
              <a:buChar char="•"/>
            </a:pPr>
            <a:r>
              <a:rPr lang="en-US" b="1" dirty="0" smtClean="0"/>
              <a:t>Organ System: </a:t>
            </a:r>
            <a:r>
              <a:rPr lang="en-US" dirty="0" smtClean="0"/>
              <a:t>A series of organs that perform similar jobs and work together to accomplish a specific task in the body. </a:t>
            </a:r>
            <a:endParaRPr lang="en-US" b="1" dirty="0" smtClean="0"/>
          </a:p>
          <a:p>
            <a:pPr marL="285750" indent="-285750">
              <a:buFont typeface="Arial"/>
              <a:buChar char="•"/>
            </a:pPr>
            <a:r>
              <a:rPr lang="en-US" b="1" dirty="0" smtClean="0"/>
              <a:t>Plasma Cells: </a:t>
            </a:r>
            <a:r>
              <a:rPr lang="en-US" dirty="0" smtClean="0"/>
              <a:t>An antibody-producing cell resulting from the multiplication and differentiation of a B lymphocyte that has interacted with an antigen.</a:t>
            </a:r>
            <a:endParaRPr lang="en-US" b="1" dirty="0" smtClean="0"/>
          </a:p>
          <a:p>
            <a:pPr marL="285750" indent="-285750">
              <a:buFont typeface="Arial"/>
              <a:buChar char="•"/>
            </a:pPr>
            <a:r>
              <a:rPr lang="en-US" b="1" dirty="0" smtClean="0"/>
              <a:t>Platelets: </a:t>
            </a:r>
            <a:r>
              <a:rPr lang="en-US" dirty="0" smtClean="0"/>
              <a:t>In mammals, a fragment of a white blood cell that circulates in the blood and functions in the formation of blood clots at sites of injury.</a:t>
            </a:r>
            <a:endParaRPr lang="en-US" b="1" dirty="0" smtClean="0"/>
          </a:p>
          <a:p>
            <a:pPr marL="285750" indent="-285750">
              <a:buFont typeface="Arial"/>
              <a:buChar char="•"/>
            </a:pPr>
            <a:r>
              <a:rPr lang="en-US" b="1" dirty="0" smtClean="0"/>
              <a:t>Protein: </a:t>
            </a:r>
            <a:r>
              <a:rPr lang="en-US" dirty="0" smtClean="0"/>
              <a:t>A chain of amino acids joined by peptide bonds.</a:t>
            </a:r>
            <a:endParaRPr lang="en-US" b="1" dirty="0" smtClean="0"/>
          </a:p>
          <a:p>
            <a:pPr marL="285750" indent="-285750">
              <a:buFont typeface="Arial"/>
              <a:buChar char="•"/>
            </a:pPr>
            <a:r>
              <a:rPr lang="en-US" b="1" dirty="0" smtClean="0"/>
              <a:t>Proton: </a:t>
            </a:r>
            <a:r>
              <a:rPr lang="en-US" dirty="0" smtClean="0"/>
              <a:t>Subatomic particle found in the nucleus of an atom that has a positive charge. The number of protons in an atom’s nucleus is also called the Atomic Number. </a:t>
            </a:r>
            <a:endParaRPr lang="en-US" b="1" dirty="0" smtClean="0"/>
          </a:p>
        </p:txBody>
      </p:sp>
      <p:grpSp>
        <p:nvGrpSpPr>
          <p:cNvPr id="8" name="Group 7"/>
          <p:cNvGrpSpPr/>
          <p:nvPr/>
        </p:nvGrpSpPr>
        <p:grpSpPr>
          <a:xfrm>
            <a:off x="502936" y="323070"/>
            <a:ext cx="3193642" cy="870473"/>
            <a:chOff x="502936" y="323070"/>
            <a:chExt cx="3193642" cy="870473"/>
          </a:xfrm>
        </p:grpSpPr>
        <p:sp>
          <p:nvSpPr>
            <p:cNvPr id="9" name="Pentagon 8"/>
            <p:cNvSpPr/>
            <p:nvPr/>
          </p:nvSpPr>
          <p:spPr>
            <a:xfrm>
              <a:off x="502936" y="323070"/>
              <a:ext cx="3193642" cy="870473"/>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03524" y="440119"/>
              <a:ext cx="2652986" cy="646331"/>
            </a:xfrm>
            <a:prstGeom prst="rect">
              <a:avLst/>
            </a:prstGeom>
            <a:noFill/>
          </p:spPr>
          <p:txBody>
            <a:bodyPr wrap="square" rtlCol="0">
              <a:spAutoFit/>
            </a:bodyPr>
            <a:lstStyle/>
            <a:p>
              <a:pPr algn="ctr"/>
              <a:r>
                <a:rPr lang="en-US" sz="3600" dirty="0" smtClean="0">
                  <a:latin typeface="American Typewriter"/>
                  <a:cs typeface="American Typewriter"/>
                </a:rPr>
                <a:t>GLOSSARY</a:t>
              </a:r>
              <a:endParaRPr lang="en-US" sz="3600" dirty="0">
                <a:latin typeface="American Typewriter"/>
                <a:cs typeface="American Typewriter"/>
              </a:endParaRPr>
            </a:p>
          </p:txBody>
        </p:sp>
      </p:grpSp>
      <p:sp>
        <p:nvSpPr>
          <p:cNvPr id="11" name="TextBox 10"/>
          <p:cNvSpPr txBox="1"/>
          <p:nvPr/>
        </p:nvSpPr>
        <p:spPr>
          <a:xfrm>
            <a:off x="5884348" y="331769"/>
            <a:ext cx="2426665" cy="861774"/>
          </a:xfrm>
          <a:prstGeom prst="rect">
            <a:avLst/>
          </a:prstGeom>
          <a:noFill/>
        </p:spPr>
        <p:txBody>
          <a:bodyPr wrap="square" rtlCol="0">
            <a:spAutoFit/>
          </a:bodyPr>
          <a:lstStyle/>
          <a:p>
            <a:pPr algn="ctr"/>
            <a:r>
              <a:rPr lang="en-US" sz="5000" dirty="0" smtClean="0">
                <a:latin typeface="American Typewriter"/>
                <a:cs typeface="American Typewriter"/>
              </a:rPr>
              <a:t> (O-P)</a:t>
            </a:r>
            <a:endParaRPr lang="en-US" sz="5000" dirty="0">
              <a:latin typeface="American Typewriter"/>
              <a:cs typeface="American Typewriter"/>
            </a:endParaRPr>
          </a:p>
        </p:txBody>
      </p:sp>
    </p:spTree>
    <p:extLst>
      <p:ext uri="{BB962C8B-B14F-4D97-AF65-F5344CB8AC3E}">
        <p14:creationId xmlns:p14="http://schemas.microsoft.com/office/powerpoint/2010/main" val="3962050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4024" y="1667642"/>
            <a:ext cx="8839096" cy="4816703"/>
          </a:xfrm>
          <a:prstGeom prst="rect">
            <a:avLst/>
          </a:prstGeom>
        </p:spPr>
        <p:txBody>
          <a:bodyPr wrap="square">
            <a:spAutoFit/>
          </a:bodyPr>
          <a:lstStyle/>
          <a:p>
            <a:pPr marL="285750" indent="-285750">
              <a:buFont typeface="Arial"/>
              <a:buChar char="•"/>
            </a:pPr>
            <a:r>
              <a:rPr lang="en-US" sz="1700" b="1" dirty="0" smtClean="0"/>
              <a:t>Red Blood Cell: </a:t>
            </a:r>
            <a:r>
              <a:rPr lang="en-US" sz="1700" dirty="0" smtClean="0"/>
              <a:t>Most common type of blood cell and the primary means of delivering oxygen to the body tissues through the blood.</a:t>
            </a:r>
            <a:endParaRPr lang="en-US" sz="1700" b="1" dirty="0" smtClean="0"/>
          </a:p>
          <a:p>
            <a:pPr marL="285750" indent="-285750">
              <a:buFont typeface="Arial"/>
              <a:buChar char="•"/>
            </a:pPr>
            <a:r>
              <a:rPr lang="en-US" sz="1700" b="1" dirty="0" smtClean="0"/>
              <a:t>Ribosome: </a:t>
            </a:r>
            <a:r>
              <a:rPr lang="en-US" sz="1700" dirty="0" smtClean="0"/>
              <a:t>The organelle that carries out protein synthesis; the most complicated aggregation of proteins in a cell, also containing three different rRNA molecules.</a:t>
            </a:r>
            <a:endParaRPr lang="en-US" sz="1700" b="1" dirty="0" smtClean="0"/>
          </a:p>
          <a:p>
            <a:pPr marL="285750" indent="-285750">
              <a:buFont typeface="Arial"/>
              <a:buChar char="•"/>
            </a:pPr>
            <a:r>
              <a:rPr lang="en-US" sz="1700" b="1" dirty="0" smtClean="0"/>
              <a:t>rRNA: </a:t>
            </a:r>
            <a:r>
              <a:rPr lang="en-US" sz="1700" dirty="0" smtClean="0"/>
              <a:t>Stands for Ribosomal RNA. Type of molecule found in cells that forms part of a ribosome and helps form proteins.</a:t>
            </a:r>
          </a:p>
          <a:p>
            <a:pPr marL="285750" indent="-285750">
              <a:buFont typeface="Arial"/>
              <a:buChar char="•"/>
            </a:pPr>
            <a:r>
              <a:rPr lang="en-US" sz="1700" b="1" dirty="0" smtClean="0"/>
              <a:t>Rough Endoplasmic Reticulum: </a:t>
            </a:r>
            <a:r>
              <a:rPr lang="en-US" sz="1700" dirty="0" smtClean="0"/>
              <a:t>System of membranes that have ribosomes attached (giving it its “rough” appearance</a:t>
            </a:r>
            <a:r>
              <a:rPr lang="en-US" sz="1700" b="1" dirty="0" smtClean="0">
                <a:solidFill>
                  <a:srgbClr val="FF0000"/>
                </a:solidFill>
              </a:rPr>
              <a:t>)</a:t>
            </a:r>
            <a:r>
              <a:rPr lang="en-US" sz="1700" dirty="0" smtClean="0"/>
              <a:t>. The RER synthesizes (builds) secretory proteins, phospholipids and membranes. </a:t>
            </a:r>
            <a:endParaRPr lang="en-US" sz="1700" b="1" dirty="0" smtClean="0"/>
          </a:p>
          <a:p>
            <a:pPr marL="285750" indent="-285750">
              <a:buFont typeface="Arial"/>
              <a:buChar char="•"/>
            </a:pPr>
            <a:r>
              <a:rPr lang="en-US" sz="1700" b="1" dirty="0" smtClean="0"/>
              <a:t>Smooth Endoplasmic Reticulum: </a:t>
            </a:r>
            <a:r>
              <a:rPr lang="en-US" sz="1700" dirty="0" smtClean="0"/>
              <a:t>System of membranes in the Endoplasmic Reticulum that does not contain any ribosomes making it “smooth”. The SER produces lipids (fats) and breaks down toxins in the cell.</a:t>
            </a:r>
            <a:endParaRPr lang="en-US" sz="1700" b="1" dirty="0" smtClean="0"/>
          </a:p>
          <a:p>
            <a:pPr marL="285750" indent="-285750">
              <a:buFont typeface="Arial"/>
              <a:buChar char="•"/>
            </a:pPr>
            <a:r>
              <a:rPr lang="en-US" sz="1700" b="1" dirty="0" smtClean="0"/>
              <a:t>Subchondral Tissue: </a:t>
            </a:r>
            <a:r>
              <a:rPr lang="en-US" sz="1700" dirty="0" smtClean="0"/>
              <a:t>The smooth tissue found at the end of each bone. </a:t>
            </a:r>
            <a:endParaRPr lang="en-US" sz="1700" b="1" dirty="0" smtClean="0"/>
          </a:p>
          <a:p>
            <a:pPr marL="285750" indent="-285750">
              <a:buFont typeface="Arial"/>
              <a:buChar char="•"/>
            </a:pPr>
            <a:r>
              <a:rPr lang="en-US" sz="1700" b="1" dirty="0" smtClean="0"/>
              <a:t>Tissue: </a:t>
            </a:r>
            <a:r>
              <a:rPr lang="en-US" sz="1700" dirty="0" smtClean="0"/>
              <a:t>A group of similar cells organized into a structural and functional unit.</a:t>
            </a:r>
          </a:p>
          <a:p>
            <a:pPr marL="285750" indent="-285750">
              <a:buFont typeface="Arial"/>
              <a:buChar char="•"/>
            </a:pPr>
            <a:r>
              <a:rPr lang="en-US" sz="1700" b="1" dirty="0" smtClean="0"/>
              <a:t>White Blood Cell: </a:t>
            </a:r>
            <a:r>
              <a:rPr lang="en-US" sz="1700" dirty="0" smtClean="0"/>
              <a:t>Type of cell found in the blood that helps defend the body against infections and diseases. The white blood cells absorb intruders, destroy potential infections and produce antibodies</a:t>
            </a:r>
            <a:r>
              <a:rPr lang="en-US" dirty="0" smtClean="0"/>
              <a:t>. </a:t>
            </a:r>
            <a:endParaRPr lang="en-US" b="1" dirty="0" smtClean="0"/>
          </a:p>
        </p:txBody>
      </p:sp>
      <p:sp>
        <p:nvSpPr>
          <p:cNvPr id="7" name="TextBox 6"/>
          <p:cNvSpPr txBox="1"/>
          <p:nvPr/>
        </p:nvSpPr>
        <p:spPr>
          <a:xfrm>
            <a:off x="5884348" y="331769"/>
            <a:ext cx="2426665" cy="861774"/>
          </a:xfrm>
          <a:prstGeom prst="rect">
            <a:avLst/>
          </a:prstGeom>
          <a:noFill/>
        </p:spPr>
        <p:txBody>
          <a:bodyPr wrap="square" rtlCol="0">
            <a:spAutoFit/>
          </a:bodyPr>
          <a:lstStyle/>
          <a:p>
            <a:pPr algn="ctr"/>
            <a:r>
              <a:rPr lang="en-US" sz="5000" dirty="0" smtClean="0">
                <a:latin typeface="American Typewriter"/>
                <a:cs typeface="American Typewriter"/>
              </a:rPr>
              <a:t> (R-W)</a:t>
            </a:r>
            <a:endParaRPr lang="en-US" sz="5000" dirty="0">
              <a:latin typeface="American Typewriter"/>
              <a:cs typeface="American Typewriter"/>
            </a:endParaRPr>
          </a:p>
        </p:txBody>
      </p:sp>
      <p:grpSp>
        <p:nvGrpSpPr>
          <p:cNvPr id="11" name="Group 10"/>
          <p:cNvGrpSpPr/>
          <p:nvPr/>
        </p:nvGrpSpPr>
        <p:grpSpPr>
          <a:xfrm>
            <a:off x="502936" y="323070"/>
            <a:ext cx="3193642" cy="870473"/>
            <a:chOff x="502936" y="323070"/>
            <a:chExt cx="3193642" cy="870473"/>
          </a:xfrm>
        </p:grpSpPr>
        <p:sp>
          <p:nvSpPr>
            <p:cNvPr id="9" name="Pentagon 8"/>
            <p:cNvSpPr/>
            <p:nvPr/>
          </p:nvSpPr>
          <p:spPr>
            <a:xfrm>
              <a:off x="502936" y="323070"/>
              <a:ext cx="3193642" cy="870473"/>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03524" y="440119"/>
              <a:ext cx="2652986" cy="646331"/>
            </a:xfrm>
            <a:prstGeom prst="rect">
              <a:avLst/>
            </a:prstGeom>
            <a:noFill/>
          </p:spPr>
          <p:txBody>
            <a:bodyPr wrap="square" rtlCol="0">
              <a:spAutoFit/>
            </a:bodyPr>
            <a:lstStyle/>
            <a:p>
              <a:pPr algn="ctr"/>
              <a:r>
                <a:rPr lang="en-US" sz="3600" dirty="0" smtClean="0">
                  <a:latin typeface="American Typewriter"/>
                  <a:cs typeface="American Typewriter"/>
                </a:rPr>
                <a:t>GLOSSARY</a:t>
              </a:r>
              <a:endParaRPr lang="en-US" sz="3600" dirty="0">
                <a:latin typeface="American Typewriter"/>
                <a:cs typeface="American Typewriter"/>
              </a:endParaRPr>
            </a:p>
          </p:txBody>
        </p:sp>
      </p:grpSp>
    </p:spTree>
    <p:extLst>
      <p:ext uri="{BB962C8B-B14F-4D97-AF65-F5344CB8AC3E}">
        <p14:creationId xmlns:p14="http://schemas.microsoft.com/office/powerpoint/2010/main" val="3006964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49275" y="499869"/>
            <a:ext cx="8042276" cy="714993"/>
          </a:xfrm>
        </p:spPr>
        <p:txBody>
          <a:bodyPr/>
          <a:lstStyle/>
          <a:p>
            <a:r>
              <a:rPr lang="en-US" dirty="0" smtClean="0"/>
              <a:t>Sources</a:t>
            </a:r>
            <a:endParaRPr lang="en-US" dirty="0"/>
          </a:p>
        </p:txBody>
      </p:sp>
      <p:sp>
        <p:nvSpPr>
          <p:cNvPr id="2" name="TextBox 1"/>
          <p:cNvSpPr txBox="1"/>
          <p:nvPr/>
        </p:nvSpPr>
        <p:spPr>
          <a:xfrm>
            <a:off x="549275" y="1799398"/>
            <a:ext cx="8042276" cy="1200329"/>
          </a:xfrm>
          <a:prstGeom prst="rect">
            <a:avLst/>
          </a:prstGeom>
          <a:noFill/>
        </p:spPr>
        <p:txBody>
          <a:bodyPr wrap="square" rtlCol="0">
            <a:spAutoFit/>
          </a:bodyPr>
          <a:lstStyle/>
          <a:p>
            <a:pPr algn="ctr"/>
            <a:r>
              <a:rPr lang="en-US" dirty="0" smtClean="0"/>
              <a:t>All text and image sources can be found using the “Citations” link found on the bottom right hand corner of all pages in the “Cells” online module. The link for the online module can be found on the KTU home page.</a:t>
            </a:r>
            <a:endParaRPr lang="en-US" dirty="0"/>
          </a:p>
        </p:txBody>
      </p:sp>
    </p:spTree>
    <p:extLst>
      <p:ext uri="{BB962C8B-B14F-4D97-AF65-F5344CB8AC3E}">
        <p14:creationId xmlns:p14="http://schemas.microsoft.com/office/powerpoint/2010/main" val="1180892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79893" y="229837"/>
            <a:ext cx="4157342" cy="1321454"/>
            <a:chOff x="179893" y="229837"/>
            <a:chExt cx="4157342" cy="1321454"/>
          </a:xfrm>
        </p:grpSpPr>
        <p:sp>
          <p:nvSpPr>
            <p:cNvPr id="4" name="Round Diagonal Corner Rectangle 3"/>
            <p:cNvSpPr/>
            <p:nvPr/>
          </p:nvSpPr>
          <p:spPr>
            <a:xfrm>
              <a:off x="179893" y="229837"/>
              <a:ext cx="4157342"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5" name="TextBox 4"/>
            <p:cNvSpPr txBox="1"/>
            <p:nvPr/>
          </p:nvSpPr>
          <p:spPr>
            <a:xfrm>
              <a:off x="594512" y="445829"/>
              <a:ext cx="3350886" cy="861774"/>
            </a:xfrm>
            <a:prstGeom prst="rect">
              <a:avLst/>
            </a:prstGeom>
            <a:noFill/>
          </p:spPr>
          <p:txBody>
            <a:bodyPr wrap="square" rtlCol="0">
              <a:spAutoFit/>
            </a:bodyPr>
            <a:lstStyle/>
            <a:p>
              <a:r>
                <a:rPr lang="en-US" sz="5000" dirty="0" smtClean="0">
                  <a:latin typeface="American Typewriter"/>
                  <a:cs typeface="American Typewriter"/>
                </a:rPr>
                <a:t>Molecules</a:t>
              </a:r>
              <a:endParaRPr lang="en-US" sz="5000" dirty="0">
                <a:latin typeface="American Typewriter"/>
                <a:cs typeface="American Typewriter"/>
              </a:endParaRPr>
            </a:p>
          </p:txBody>
        </p:sp>
      </p:grpSp>
      <p:sp>
        <p:nvSpPr>
          <p:cNvPr id="2" name="TextBox 1"/>
          <p:cNvSpPr txBox="1"/>
          <p:nvPr/>
        </p:nvSpPr>
        <p:spPr>
          <a:xfrm>
            <a:off x="415485" y="1885095"/>
            <a:ext cx="8242098" cy="2031325"/>
          </a:xfrm>
          <a:prstGeom prst="rect">
            <a:avLst/>
          </a:prstGeom>
          <a:noFill/>
        </p:spPr>
        <p:txBody>
          <a:bodyPr wrap="square" rtlCol="0">
            <a:spAutoFit/>
          </a:bodyPr>
          <a:lstStyle/>
          <a:p>
            <a:r>
              <a:rPr lang="en-US" b="1" dirty="0" smtClean="0">
                <a:solidFill>
                  <a:srgbClr val="FF870F"/>
                </a:solidFill>
              </a:rPr>
              <a:t>Molecules</a:t>
            </a:r>
            <a:r>
              <a:rPr lang="en-US" dirty="0" smtClean="0"/>
              <a:t> are groups of atoms held together with a chemical bond (a strong connection where the atoms share electrons). </a:t>
            </a:r>
          </a:p>
          <a:p>
            <a:pPr marL="285750" indent="-285750">
              <a:buFont typeface="Arial"/>
              <a:buChar char="•"/>
            </a:pPr>
            <a:endParaRPr lang="en-US" dirty="0"/>
          </a:p>
          <a:p>
            <a:pPr marL="285750" indent="-285750">
              <a:buFont typeface="Arial"/>
              <a:buChar char="•"/>
            </a:pPr>
            <a:r>
              <a:rPr lang="en-US" dirty="0" smtClean="0"/>
              <a:t>Below is an example of how atoms start as individual elements but combine through chemical bonds to create new substances, like water!</a:t>
            </a:r>
            <a:endParaRPr lang="en-US" dirty="0"/>
          </a:p>
          <a:p>
            <a:endParaRPr lang="en-US" dirty="0" smtClean="0"/>
          </a:p>
          <a:p>
            <a:endParaRPr lang="en-US" dirty="0"/>
          </a:p>
        </p:txBody>
      </p:sp>
      <p:grpSp>
        <p:nvGrpSpPr>
          <p:cNvPr id="7" name="Group 6"/>
          <p:cNvGrpSpPr/>
          <p:nvPr/>
        </p:nvGrpSpPr>
        <p:grpSpPr>
          <a:xfrm>
            <a:off x="989256" y="4940541"/>
            <a:ext cx="4335035" cy="1005987"/>
            <a:chOff x="-156265" y="1722752"/>
            <a:chExt cx="4335035" cy="1005987"/>
          </a:xfrm>
        </p:grpSpPr>
        <p:sp>
          <p:nvSpPr>
            <p:cNvPr id="8" name="Oval 7"/>
            <p:cNvSpPr/>
            <p:nvPr/>
          </p:nvSpPr>
          <p:spPr>
            <a:xfrm>
              <a:off x="-156265" y="1905779"/>
              <a:ext cx="822960" cy="822960"/>
            </a:xfrm>
            <a:prstGeom prst="ellipse">
              <a:avLst/>
            </a:prstGeom>
            <a:solidFill>
              <a:schemeClr val="bg1">
                <a:lumMod val="85000"/>
              </a:schemeClr>
            </a:solidFill>
            <a:ln/>
            <a:effectLst>
              <a:innerShdw blurRad="63500" dist="50800" dir="5400000">
                <a:prstClr val="black">
                  <a:alpha val="50000"/>
                </a:prstClr>
              </a:innerShdw>
            </a:effectLst>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Oval 8"/>
            <p:cNvSpPr/>
            <p:nvPr/>
          </p:nvSpPr>
          <p:spPr>
            <a:xfrm>
              <a:off x="1473962" y="1905779"/>
              <a:ext cx="822960" cy="822960"/>
            </a:xfrm>
            <a:prstGeom prst="ellipse">
              <a:avLst/>
            </a:prstGeom>
            <a:solidFill>
              <a:schemeClr val="bg1">
                <a:lumMod val="85000"/>
              </a:schemeClr>
            </a:solidFill>
            <a:ln/>
            <a:effectLst>
              <a:innerShdw blurRad="63500" dist="50800" dir="8100000">
                <a:prstClr val="black">
                  <a:alpha val="50000"/>
                </a:prstClr>
              </a:innerShdw>
            </a:effectLst>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Oval 9"/>
            <p:cNvSpPr/>
            <p:nvPr/>
          </p:nvSpPr>
          <p:spPr>
            <a:xfrm>
              <a:off x="3137079" y="1722752"/>
              <a:ext cx="1041691" cy="1005987"/>
            </a:xfrm>
            <a:prstGeom prst="ellipse">
              <a:avLst/>
            </a:prstGeom>
            <a:ln/>
            <a:effectLst>
              <a:innerShdw blurRad="63500" dist="50800" dir="8100000">
                <a:prstClr val="black">
                  <a:alpha val="50000"/>
                </a:prstClr>
              </a:innerShdw>
            </a:effectLst>
            <a:scene3d>
              <a:camera prst="obliqueTopLeft"/>
              <a:lightRig rig="threePt" dir="t"/>
            </a:scene3d>
          </p:spPr>
          <p:style>
            <a:lnRef idx="1">
              <a:schemeClr val="accent6"/>
            </a:lnRef>
            <a:fillRef idx="2">
              <a:schemeClr val="accent6"/>
            </a:fillRef>
            <a:effectRef idx="1">
              <a:schemeClr val="accent6"/>
            </a:effectRef>
            <a:fontRef idx="minor">
              <a:schemeClr val="dk1"/>
            </a:fontRef>
          </p:style>
          <p:txBody>
            <a:bodyPr/>
            <a:lstStyle/>
            <a:p>
              <a:endParaRPr lang="en-US"/>
            </a:p>
          </p:txBody>
        </p:sp>
        <p:sp>
          <p:nvSpPr>
            <p:cNvPr id="11" name="TextBox 10"/>
            <p:cNvSpPr txBox="1"/>
            <p:nvPr/>
          </p:nvSpPr>
          <p:spPr>
            <a:xfrm>
              <a:off x="1741734" y="2093771"/>
              <a:ext cx="390414" cy="400110"/>
            </a:xfrm>
            <a:prstGeom prst="rect">
              <a:avLst/>
            </a:prstGeom>
            <a:noFill/>
          </p:spPr>
          <p:txBody>
            <a:bodyPr wrap="square" rtlCol="0">
              <a:spAutoFit/>
            </a:bodyPr>
            <a:lstStyle/>
            <a:p>
              <a:r>
                <a:rPr lang="en-US" sz="2000" b="1" dirty="0" smtClean="0"/>
                <a:t>H</a:t>
              </a:r>
              <a:endParaRPr lang="en-US" sz="2000" b="1" dirty="0"/>
            </a:p>
          </p:txBody>
        </p:sp>
        <p:sp>
          <p:nvSpPr>
            <p:cNvPr id="12" name="TextBox 11"/>
            <p:cNvSpPr txBox="1"/>
            <p:nvPr/>
          </p:nvSpPr>
          <p:spPr>
            <a:xfrm>
              <a:off x="-33777" y="2093771"/>
              <a:ext cx="481883" cy="400110"/>
            </a:xfrm>
            <a:prstGeom prst="rect">
              <a:avLst/>
            </a:prstGeom>
            <a:noFill/>
          </p:spPr>
          <p:txBody>
            <a:bodyPr wrap="square" rtlCol="0">
              <a:spAutoFit/>
            </a:bodyPr>
            <a:lstStyle/>
            <a:p>
              <a:pPr algn="r"/>
              <a:r>
                <a:rPr lang="en-US" sz="2000" b="1" dirty="0" smtClean="0"/>
                <a:t>H</a:t>
              </a:r>
              <a:endParaRPr lang="en-US" sz="2000" b="1" dirty="0"/>
            </a:p>
          </p:txBody>
        </p:sp>
        <p:sp>
          <p:nvSpPr>
            <p:cNvPr id="13" name="TextBox 12"/>
            <p:cNvSpPr txBox="1"/>
            <p:nvPr/>
          </p:nvSpPr>
          <p:spPr>
            <a:xfrm>
              <a:off x="3340134" y="2093771"/>
              <a:ext cx="635581" cy="400110"/>
            </a:xfrm>
            <a:prstGeom prst="rect">
              <a:avLst/>
            </a:prstGeom>
            <a:noFill/>
          </p:spPr>
          <p:txBody>
            <a:bodyPr wrap="square" rtlCol="0">
              <a:spAutoFit/>
            </a:bodyPr>
            <a:lstStyle/>
            <a:p>
              <a:pPr algn="ctr"/>
              <a:r>
                <a:rPr lang="en-US" sz="2000" b="1" dirty="0" smtClean="0"/>
                <a:t>O</a:t>
              </a:r>
              <a:endParaRPr lang="en-US" sz="2000" b="1" dirty="0"/>
            </a:p>
          </p:txBody>
        </p:sp>
      </p:grpSp>
      <p:sp>
        <p:nvSpPr>
          <p:cNvPr id="20" name="TextBox 19"/>
          <p:cNvSpPr txBox="1"/>
          <p:nvPr/>
        </p:nvSpPr>
        <p:spPr>
          <a:xfrm>
            <a:off x="1957067" y="5174502"/>
            <a:ext cx="635393" cy="707886"/>
          </a:xfrm>
          <a:prstGeom prst="rect">
            <a:avLst/>
          </a:prstGeom>
          <a:noFill/>
        </p:spPr>
        <p:txBody>
          <a:bodyPr wrap="square" rtlCol="0">
            <a:spAutoFit/>
          </a:bodyPr>
          <a:lstStyle/>
          <a:p>
            <a:r>
              <a:rPr lang="en-US" sz="4000" b="1" dirty="0" smtClean="0"/>
              <a:t>+</a:t>
            </a:r>
            <a:endParaRPr lang="en-US" sz="4000" b="1" dirty="0"/>
          </a:p>
        </p:txBody>
      </p:sp>
      <p:sp>
        <p:nvSpPr>
          <p:cNvPr id="21" name="TextBox 20"/>
          <p:cNvSpPr txBox="1"/>
          <p:nvPr/>
        </p:nvSpPr>
        <p:spPr>
          <a:xfrm>
            <a:off x="3647207" y="5235598"/>
            <a:ext cx="635393" cy="707886"/>
          </a:xfrm>
          <a:prstGeom prst="rect">
            <a:avLst/>
          </a:prstGeom>
          <a:noFill/>
        </p:spPr>
        <p:txBody>
          <a:bodyPr wrap="square" rtlCol="0">
            <a:spAutoFit/>
          </a:bodyPr>
          <a:lstStyle/>
          <a:p>
            <a:r>
              <a:rPr lang="en-US" sz="4000" b="1" dirty="0" smtClean="0"/>
              <a:t>+</a:t>
            </a:r>
            <a:endParaRPr lang="en-US" sz="4000" b="1" dirty="0"/>
          </a:p>
        </p:txBody>
      </p:sp>
      <p:sp>
        <p:nvSpPr>
          <p:cNvPr id="22" name="TextBox 21"/>
          <p:cNvSpPr txBox="1"/>
          <p:nvPr/>
        </p:nvSpPr>
        <p:spPr>
          <a:xfrm>
            <a:off x="5478510" y="5173290"/>
            <a:ext cx="635393" cy="707886"/>
          </a:xfrm>
          <a:prstGeom prst="rect">
            <a:avLst/>
          </a:prstGeom>
          <a:noFill/>
        </p:spPr>
        <p:txBody>
          <a:bodyPr wrap="square" rtlCol="0">
            <a:spAutoFit/>
          </a:bodyPr>
          <a:lstStyle/>
          <a:p>
            <a:pPr algn="ctr"/>
            <a:r>
              <a:rPr lang="en-US" sz="4000" b="1" dirty="0"/>
              <a:t>=</a:t>
            </a:r>
          </a:p>
        </p:txBody>
      </p:sp>
      <p:sp>
        <p:nvSpPr>
          <p:cNvPr id="28" name="TextBox 27"/>
          <p:cNvSpPr txBox="1"/>
          <p:nvPr/>
        </p:nvSpPr>
        <p:spPr>
          <a:xfrm>
            <a:off x="689092" y="3775316"/>
            <a:ext cx="1603205" cy="646331"/>
          </a:xfrm>
          <a:prstGeom prst="rect">
            <a:avLst/>
          </a:prstGeom>
          <a:noFill/>
        </p:spPr>
        <p:txBody>
          <a:bodyPr wrap="square" rtlCol="0">
            <a:spAutoFit/>
          </a:bodyPr>
          <a:lstStyle/>
          <a:p>
            <a:pPr algn="ctr"/>
            <a:r>
              <a:rPr lang="en-US" b="1" dirty="0" smtClean="0"/>
              <a:t>1 Hydrogen Atom</a:t>
            </a:r>
            <a:endParaRPr lang="en-US" b="1" dirty="0"/>
          </a:p>
        </p:txBody>
      </p:sp>
      <p:sp>
        <p:nvSpPr>
          <p:cNvPr id="29" name="TextBox 28"/>
          <p:cNvSpPr txBox="1"/>
          <p:nvPr/>
        </p:nvSpPr>
        <p:spPr>
          <a:xfrm>
            <a:off x="2292297" y="3775316"/>
            <a:ext cx="1603205" cy="646331"/>
          </a:xfrm>
          <a:prstGeom prst="rect">
            <a:avLst/>
          </a:prstGeom>
          <a:noFill/>
        </p:spPr>
        <p:txBody>
          <a:bodyPr wrap="square" rtlCol="0">
            <a:spAutoFit/>
          </a:bodyPr>
          <a:lstStyle/>
          <a:p>
            <a:pPr algn="ctr"/>
            <a:r>
              <a:rPr lang="en-US" b="1" dirty="0" smtClean="0"/>
              <a:t>1 Hydrogen Atom</a:t>
            </a:r>
            <a:endParaRPr lang="en-US" b="1" dirty="0"/>
          </a:p>
        </p:txBody>
      </p:sp>
      <p:sp>
        <p:nvSpPr>
          <p:cNvPr id="30" name="TextBox 29"/>
          <p:cNvSpPr txBox="1"/>
          <p:nvPr/>
        </p:nvSpPr>
        <p:spPr>
          <a:xfrm>
            <a:off x="4043750" y="3775316"/>
            <a:ext cx="1603205" cy="646331"/>
          </a:xfrm>
          <a:prstGeom prst="rect">
            <a:avLst/>
          </a:prstGeom>
          <a:noFill/>
        </p:spPr>
        <p:txBody>
          <a:bodyPr wrap="square" rtlCol="0">
            <a:spAutoFit/>
          </a:bodyPr>
          <a:lstStyle/>
          <a:p>
            <a:pPr algn="ctr"/>
            <a:r>
              <a:rPr lang="en-US" b="1" dirty="0" smtClean="0"/>
              <a:t>1 Oxygen Atom</a:t>
            </a:r>
            <a:endParaRPr lang="en-US" b="1" dirty="0"/>
          </a:p>
        </p:txBody>
      </p:sp>
      <p:sp>
        <p:nvSpPr>
          <p:cNvPr id="31" name="TextBox 30"/>
          <p:cNvSpPr txBox="1"/>
          <p:nvPr/>
        </p:nvSpPr>
        <p:spPr>
          <a:xfrm>
            <a:off x="6020333" y="3775316"/>
            <a:ext cx="2298444" cy="646331"/>
          </a:xfrm>
          <a:prstGeom prst="rect">
            <a:avLst/>
          </a:prstGeom>
          <a:noFill/>
        </p:spPr>
        <p:txBody>
          <a:bodyPr wrap="square" rtlCol="0">
            <a:spAutoFit/>
          </a:bodyPr>
          <a:lstStyle/>
          <a:p>
            <a:pPr algn="ctr"/>
            <a:r>
              <a:rPr lang="en-US" b="1" dirty="0" smtClean="0"/>
              <a:t>2 Hydrogen Atoms &amp; 1 Oxygen Atom</a:t>
            </a:r>
            <a:endParaRPr lang="en-US" b="1" dirty="0"/>
          </a:p>
        </p:txBody>
      </p:sp>
      <p:sp>
        <p:nvSpPr>
          <p:cNvPr id="3" name="TextBox 2"/>
          <p:cNvSpPr txBox="1"/>
          <p:nvPr/>
        </p:nvSpPr>
        <p:spPr>
          <a:xfrm>
            <a:off x="6843384" y="6206263"/>
            <a:ext cx="850737" cy="369332"/>
          </a:xfrm>
          <a:prstGeom prst="rect">
            <a:avLst/>
          </a:prstGeom>
          <a:noFill/>
        </p:spPr>
        <p:txBody>
          <a:bodyPr wrap="square" rtlCol="0">
            <a:spAutoFit/>
          </a:bodyPr>
          <a:lstStyle/>
          <a:p>
            <a:r>
              <a:rPr lang="en-US" b="1" dirty="0" smtClean="0"/>
              <a:t>(H</a:t>
            </a:r>
            <a:r>
              <a:rPr lang="en-US" b="1" baseline="-25000" dirty="0" smtClean="0"/>
              <a:t>2</a:t>
            </a:r>
            <a:r>
              <a:rPr lang="en-US" b="1" dirty="0" smtClean="0"/>
              <a:t>O)</a:t>
            </a:r>
            <a:endParaRPr lang="en-US" b="1" dirty="0"/>
          </a:p>
        </p:txBody>
      </p:sp>
      <p:grpSp>
        <p:nvGrpSpPr>
          <p:cNvPr id="16" name="Group 15"/>
          <p:cNvGrpSpPr/>
          <p:nvPr/>
        </p:nvGrpSpPr>
        <p:grpSpPr>
          <a:xfrm>
            <a:off x="6113903" y="4738136"/>
            <a:ext cx="2135318" cy="1441289"/>
            <a:chOff x="6113903" y="4738136"/>
            <a:chExt cx="2135318" cy="1441289"/>
          </a:xfrm>
        </p:grpSpPr>
        <p:grpSp>
          <p:nvGrpSpPr>
            <p:cNvPr id="38" name="Group 37"/>
            <p:cNvGrpSpPr/>
            <p:nvPr/>
          </p:nvGrpSpPr>
          <p:grpSpPr>
            <a:xfrm>
              <a:off x="6457131" y="4754452"/>
              <a:ext cx="1792090" cy="1424973"/>
              <a:chOff x="3486002" y="2905803"/>
              <a:chExt cx="2296523" cy="1939999"/>
            </a:xfrm>
          </p:grpSpPr>
          <p:sp>
            <p:nvSpPr>
              <p:cNvPr id="40" name="Oval 39"/>
              <p:cNvSpPr/>
              <p:nvPr/>
            </p:nvSpPr>
            <p:spPr>
              <a:xfrm>
                <a:off x="3486002" y="3120804"/>
                <a:ext cx="1846703" cy="1724998"/>
              </a:xfrm>
              <a:prstGeom prst="ellipse">
                <a:avLst/>
              </a:prstGeom>
              <a:gradFill flip="none" rotWithShape="1">
                <a:gsLst>
                  <a:gs pos="24000">
                    <a:srgbClr val="FF0000"/>
                  </a:gs>
                  <a:gs pos="100000">
                    <a:srgbClr val="FFFFFF"/>
                  </a:gs>
                </a:gsLst>
                <a:lin ang="5400000" scaled="0"/>
                <a:tileRect/>
              </a:gra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1" name="Chord 40"/>
              <p:cNvSpPr/>
              <p:nvPr/>
            </p:nvSpPr>
            <p:spPr>
              <a:xfrm rot="9886794">
                <a:off x="4690243" y="2905803"/>
                <a:ext cx="1092282" cy="1119624"/>
              </a:xfrm>
              <a:prstGeom prst="chord">
                <a:avLst/>
              </a:prstGeom>
              <a:gradFill flip="none" rotWithShape="1">
                <a:gsLst>
                  <a:gs pos="52000">
                    <a:schemeClr val="bg1"/>
                  </a:gs>
                  <a:gs pos="100000">
                    <a:schemeClr val="bg1">
                      <a:lumMod val="50000"/>
                    </a:schemeClr>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Chord 38"/>
            <p:cNvSpPr/>
            <p:nvPr/>
          </p:nvSpPr>
          <p:spPr>
            <a:xfrm rot="3751272">
              <a:off x="6149599" y="4702440"/>
              <a:ext cx="802306" cy="873698"/>
            </a:xfrm>
            <a:prstGeom prst="chord">
              <a:avLst/>
            </a:prstGeom>
            <a:gradFill flip="none" rotWithShape="1">
              <a:gsLst>
                <a:gs pos="52000">
                  <a:schemeClr val="bg1"/>
                </a:gs>
                <a:gs pos="100000">
                  <a:schemeClr val="bg1">
                    <a:lumMod val="50000"/>
                  </a:schemeClr>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7722884" y="4912090"/>
              <a:ext cx="371023" cy="314300"/>
            </a:xfrm>
            <a:prstGeom prst="rect">
              <a:avLst/>
            </a:prstGeom>
            <a:noFill/>
          </p:spPr>
          <p:txBody>
            <a:bodyPr wrap="square" rtlCol="0">
              <a:spAutoFit/>
            </a:bodyPr>
            <a:lstStyle/>
            <a:p>
              <a:pPr algn="ctr"/>
              <a:r>
                <a:rPr lang="en-US" sz="2000" b="1" dirty="0" smtClean="0"/>
                <a:t>H</a:t>
              </a:r>
              <a:endParaRPr lang="en-US" sz="2000" b="1" dirty="0"/>
            </a:p>
          </p:txBody>
        </p:sp>
        <p:sp>
          <p:nvSpPr>
            <p:cNvPr id="42" name="TextBox 41"/>
            <p:cNvSpPr txBox="1"/>
            <p:nvPr/>
          </p:nvSpPr>
          <p:spPr>
            <a:xfrm>
              <a:off x="6792122" y="5286681"/>
              <a:ext cx="654881" cy="477054"/>
            </a:xfrm>
            <a:prstGeom prst="rect">
              <a:avLst/>
            </a:prstGeom>
            <a:noFill/>
          </p:spPr>
          <p:txBody>
            <a:bodyPr wrap="square" rtlCol="0">
              <a:spAutoFit/>
            </a:bodyPr>
            <a:lstStyle/>
            <a:p>
              <a:pPr algn="ctr"/>
              <a:r>
                <a:rPr lang="en-US" sz="2500" b="1" dirty="0" smtClean="0"/>
                <a:t> O</a:t>
              </a:r>
              <a:endParaRPr lang="en-US" sz="2500" b="1" dirty="0"/>
            </a:p>
          </p:txBody>
        </p:sp>
        <p:sp>
          <p:nvSpPr>
            <p:cNvPr id="43" name="TextBox 42"/>
            <p:cNvSpPr txBox="1"/>
            <p:nvPr/>
          </p:nvSpPr>
          <p:spPr>
            <a:xfrm>
              <a:off x="6271619" y="4858990"/>
              <a:ext cx="371023" cy="314300"/>
            </a:xfrm>
            <a:prstGeom prst="rect">
              <a:avLst/>
            </a:prstGeom>
            <a:noFill/>
          </p:spPr>
          <p:txBody>
            <a:bodyPr wrap="square" rtlCol="0">
              <a:spAutoFit/>
            </a:bodyPr>
            <a:lstStyle/>
            <a:p>
              <a:pPr algn="ctr"/>
              <a:r>
                <a:rPr lang="en-US" sz="2000" b="1" dirty="0" smtClean="0"/>
                <a:t>H</a:t>
              </a:r>
              <a:endParaRPr lang="en-US" sz="2000" b="1" dirty="0"/>
            </a:p>
          </p:txBody>
        </p:sp>
      </p:grpSp>
    </p:spTree>
    <p:extLst>
      <p:ext uri="{BB962C8B-B14F-4D97-AF65-F5344CB8AC3E}">
        <p14:creationId xmlns:p14="http://schemas.microsoft.com/office/powerpoint/2010/main" val="1580253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281929" y="1984967"/>
            <a:ext cx="8620101" cy="4709674"/>
          </a:xfrm>
        </p:spPr>
        <p:txBody>
          <a:bodyPr>
            <a:normAutofit fontScale="62500" lnSpcReduction="20000"/>
          </a:bodyPr>
          <a:lstStyle/>
          <a:p>
            <a:pPr marL="0" indent="0">
              <a:buNone/>
            </a:pPr>
            <a:r>
              <a:rPr lang="en-US" sz="3800" dirty="0" smtClean="0">
                <a:solidFill>
                  <a:srgbClr val="000000"/>
                </a:solidFill>
                <a:latin typeface="Chalkduster"/>
                <a:cs typeface="Chalkduster"/>
              </a:rPr>
              <a:t>What’s </a:t>
            </a:r>
            <a:r>
              <a:rPr lang="en-US" sz="3800" dirty="0">
                <a:solidFill>
                  <a:srgbClr val="000000"/>
                </a:solidFill>
                <a:latin typeface="Chalkduster"/>
                <a:cs typeface="Chalkduster"/>
              </a:rPr>
              <a:t>the difference between the chair you’re sitting in and your body</a:t>
            </a:r>
            <a:r>
              <a:rPr lang="en-US" sz="3800" dirty="0" smtClean="0">
                <a:solidFill>
                  <a:srgbClr val="000000"/>
                </a:solidFill>
                <a:latin typeface="Chalkduster"/>
                <a:cs typeface="Chalkduster"/>
              </a:rPr>
              <a:t>?</a:t>
            </a:r>
          </a:p>
          <a:p>
            <a:pPr marL="0" indent="0">
              <a:buNone/>
            </a:pPr>
            <a:r>
              <a:rPr lang="en-US" sz="3300" dirty="0" smtClean="0">
                <a:solidFill>
                  <a:srgbClr val="000000"/>
                </a:solidFill>
              </a:rPr>
              <a:t>Well</a:t>
            </a:r>
            <a:r>
              <a:rPr lang="en-US" sz="3300" dirty="0">
                <a:solidFill>
                  <a:srgbClr val="000000"/>
                </a:solidFill>
              </a:rPr>
              <a:t>, the difference is that your body is a </a:t>
            </a:r>
            <a:r>
              <a:rPr lang="en-US" sz="3300" b="1" dirty="0" smtClean="0">
                <a:solidFill>
                  <a:srgbClr val="FF870F"/>
                </a:solidFill>
              </a:rPr>
              <a:t>Living</a:t>
            </a:r>
            <a:r>
              <a:rPr lang="en-US" sz="3300" dirty="0" smtClean="0">
                <a:solidFill>
                  <a:srgbClr val="000000"/>
                </a:solidFill>
              </a:rPr>
              <a:t> </a:t>
            </a:r>
            <a:r>
              <a:rPr lang="en-US" sz="3300" dirty="0">
                <a:solidFill>
                  <a:srgbClr val="000000"/>
                </a:solidFill>
              </a:rPr>
              <a:t>organism, whereas the chair you’re sitting in is </a:t>
            </a:r>
            <a:r>
              <a:rPr lang="en-US" sz="3300" dirty="0" smtClean="0">
                <a:solidFill>
                  <a:srgbClr val="000000"/>
                </a:solidFill>
              </a:rPr>
              <a:t>nonliving. A </a:t>
            </a:r>
            <a:r>
              <a:rPr lang="en-US" sz="3300" dirty="0">
                <a:solidFill>
                  <a:srgbClr val="000000"/>
                </a:solidFill>
              </a:rPr>
              <a:t>living organism is anything that is made up of </a:t>
            </a:r>
            <a:r>
              <a:rPr lang="en-US" sz="3300" dirty="0" smtClean="0">
                <a:solidFill>
                  <a:srgbClr val="000000"/>
                </a:solidFill>
              </a:rPr>
              <a:t>Cells </a:t>
            </a:r>
            <a:r>
              <a:rPr lang="en-US" sz="3300" dirty="0">
                <a:solidFill>
                  <a:srgbClr val="000000"/>
                </a:solidFill>
              </a:rPr>
              <a:t>and requires energy to survive</a:t>
            </a:r>
            <a:r>
              <a:rPr lang="en-US" sz="3300" dirty="0" smtClean="0">
                <a:solidFill>
                  <a:srgbClr val="000000"/>
                </a:solidFill>
              </a:rPr>
              <a:t>!</a:t>
            </a:r>
            <a:endParaRPr lang="en-US" sz="3800" dirty="0" smtClean="0">
              <a:solidFill>
                <a:srgbClr val="000000"/>
              </a:solidFill>
              <a:latin typeface="Chalkduster"/>
              <a:cs typeface="Chalkduster"/>
            </a:endParaRPr>
          </a:p>
          <a:p>
            <a:pPr marL="0" indent="0">
              <a:buNone/>
            </a:pPr>
            <a:endParaRPr lang="en-US" sz="3800" dirty="0" smtClean="0">
              <a:solidFill>
                <a:srgbClr val="000000"/>
              </a:solidFill>
              <a:latin typeface="Chalkduster"/>
              <a:cs typeface="Chalkduster"/>
            </a:endParaRPr>
          </a:p>
          <a:p>
            <a:pPr marL="0" indent="0">
              <a:buNone/>
            </a:pPr>
            <a:r>
              <a:rPr lang="en-US" sz="3800" dirty="0" smtClean="0">
                <a:solidFill>
                  <a:srgbClr val="000000"/>
                </a:solidFill>
                <a:latin typeface="Chalkduster"/>
                <a:cs typeface="Chalkduster"/>
              </a:rPr>
              <a:t>So what exactly do cells do?</a:t>
            </a:r>
            <a:endParaRPr lang="en-US" sz="3800" dirty="0">
              <a:solidFill>
                <a:srgbClr val="000000"/>
              </a:solidFill>
              <a:latin typeface="Chalkduster"/>
              <a:cs typeface="Chalkduster"/>
            </a:endParaRPr>
          </a:p>
          <a:p>
            <a:pPr marL="0" indent="0">
              <a:buNone/>
            </a:pPr>
            <a:r>
              <a:rPr lang="en-US" sz="3300" dirty="0" smtClean="0">
                <a:solidFill>
                  <a:srgbClr val="000000"/>
                </a:solidFill>
              </a:rPr>
              <a:t>Living things come in all different shapes and sizes but the one thing they all have in common is that they are made entirely of cells!</a:t>
            </a:r>
            <a:r>
              <a:rPr lang="en-US" sz="3300" dirty="0">
                <a:solidFill>
                  <a:srgbClr val="000000"/>
                </a:solidFill>
              </a:rPr>
              <a:t> </a:t>
            </a:r>
            <a:r>
              <a:rPr lang="en-US" sz="3300" b="1" dirty="0" smtClean="0">
                <a:solidFill>
                  <a:srgbClr val="FF870F"/>
                </a:solidFill>
              </a:rPr>
              <a:t>Cells</a:t>
            </a:r>
            <a:r>
              <a:rPr lang="en-US" sz="3300" dirty="0" smtClean="0">
                <a:solidFill>
                  <a:srgbClr val="000000"/>
                </a:solidFill>
              </a:rPr>
              <a:t> are the microscopic, foundational units of all life. In other words, cells are the building blocks used to make all living things. </a:t>
            </a:r>
          </a:p>
          <a:p>
            <a:pPr marL="0" indent="0">
              <a:buNone/>
            </a:pPr>
            <a:endParaRPr lang="en-US" dirty="0"/>
          </a:p>
        </p:txBody>
      </p:sp>
      <p:sp>
        <p:nvSpPr>
          <p:cNvPr id="5" name="Round Diagonal Corner Rectangle 4"/>
          <p:cNvSpPr/>
          <p:nvPr/>
        </p:nvSpPr>
        <p:spPr>
          <a:xfrm>
            <a:off x="281930" y="276619"/>
            <a:ext cx="4903170" cy="1364318"/>
          </a:xfrm>
          <a:prstGeom prst="round2Diag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7" name="TextBox 6"/>
          <p:cNvSpPr txBox="1"/>
          <p:nvPr/>
        </p:nvSpPr>
        <p:spPr>
          <a:xfrm>
            <a:off x="493186" y="468502"/>
            <a:ext cx="4691913" cy="861774"/>
          </a:xfrm>
          <a:prstGeom prst="rect">
            <a:avLst/>
          </a:prstGeom>
          <a:noFill/>
        </p:spPr>
        <p:txBody>
          <a:bodyPr wrap="square" rtlCol="0">
            <a:spAutoFit/>
          </a:bodyPr>
          <a:lstStyle/>
          <a:p>
            <a:r>
              <a:rPr lang="en-US" sz="5000" dirty="0" smtClean="0">
                <a:latin typeface="American Typewriter"/>
                <a:cs typeface="American Typewriter"/>
              </a:rPr>
              <a:t>What’s A Cell?</a:t>
            </a:r>
            <a:endParaRPr lang="en-US" sz="5000" dirty="0">
              <a:latin typeface="American Typewriter"/>
              <a:cs typeface="American Typewriter"/>
            </a:endParaRPr>
          </a:p>
        </p:txBody>
      </p:sp>
      <p:grpSp>
        <p:nvGrpSpPr>
          <p:cNvPr id="8" name="Group 7"/>
          <p:cNvGrpSpPr/>
          <p:nvPr/>
        </p:nvGrpSpPr>
        <p:grpSpPr>
          <a:xfrm>
            <a:off x="5561096" y="281998"/>
            <a:ext cx="3227838" cy="597303"/>
            <a:chOff x="5561096" y="244318"/>
            <a:chExt cx="3227838" cy="597303"/>
          </a:xfrm>
        </p:grpSpPr>
        <p:sp>
          <p:nvSpPr>
            <p:cNvPr id="9" name="Rectangle 8"/>
            <p:cNvSpPr/>
            <p:nvPr/>
          </p:nvSpPr>
          <p:spPr>
            <a:xfrm>
              <a:off x="6394540" y="244318"/>
              <a:ext cx="645406" cy="597303"/>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10" name="Rectangle 9"/>
            <p:cNvSpPr/>
            <p:nvPr/>
          </p:nvSpPr>
          <p:spPr>
            <a:xfrm>
              <a:off x="7294051" y="244318"/>
              <a:ext cx="620699" cy="597303"/>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11" name="Rectangle 10"/>
            <p:cNvSpPr/>
            <p:nvPr/>
          </p:nvSpPr>
          <p:spPr>
            <a:xfrm>
              <a:off x="8207075" y="244318"/>
              <a:ext cx="581859" cy="563880"/>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12" name="Rectangle 11"/>
            <p:cNvSpPr/>
            <p:nvPr/>
          </p:nvSpPr>
          <p:spPr>
            <a:xfrm>
              <a:off x="5561096" y="248491"/>
              <a:ext cx="596209" cy="593130"/>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grpSp>
    </p:spTree>
    <p:extLst>
      <p:ext uri="{BB962C8B-B14F-4D97-AF65-F5344CB8AC3E}">
        <p14:creationId xmlns:p14="http://schemas.microsoft.com/office/powerpoint/2010/main" val="197624303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cintosh HD:Users:h2ogirlswims:Desktop:blood cells.jpg"/>
          <p:cNvPicPr/>
          <p:nvPr/>
        </p:nvPicPr>
        <p:blipFill>
          <a:blip r:embed="rId3">
            <a:extLst>
              <a:ext uri="{28A0092B-C50C-407E-A947-70E740481C1C}">
                <a14:useLocalDpi xmlns:a14="http://schemas.microsoft.com/office/drawing/2010/main" val="0"/>
              </a:ext>
            </a:extLst>
          </a:blip>
          <a:srcRect/>
          <a:stretch>
            <a:fillRect/>
          </a:stretch>
        </p:blipFill>
        <p:spPr bwMode="auto">
          <a:xfrm>
            <a:off x="3578774" y="2218137"/>
            <a:ext cx="2583453" cy="1977392"/>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378583" y="2870612"/>
            <a:ext cx="2747780" cy="3575380"/>
          </a:xfrm>
          <a:prstGeom prst="rect">
            <a:avLst/>
          </a:prstGeom>
        </p:spPr>
      </p:pic>
      <p:pic>
        <p:nvPicPr>
          <p:cNvPr id="8" name="Picture 7" descr="Macintosh HD:Users:h2ogirlswims:Desktop:bonecells.jpeg"/>
          <p:cNvPicPr/>
          <p:nvPr/>
        </p:nvPicPr>
        <p:blipFill>
          <a:blip r:embed="rId5">
            <a:extLst>
              <a:ext uri="{28A0092B-C50C-407E-A947-70E740481C1C}">
                <a14:useLocalDpi xmlns:a14="http://schemas.microsoft.com/office/drawing/2010/main" val="0"/>
              </a:ext>
            </a:extLst>
          </a:blip>
          <a:srcRect/>
          <a:stretch>
            <a:fillRect/>
          </a:stretch>
        </p:blipFill>
        <p:spPr bwMode="auto">
          <a:xfrm>
            <a:off x="3444993" y="4457013"/>
            <a:ext cx="2717234" cy="1988979"/>
          </a:xfrm>
          <a:prstGeom prst="rect">
            <a:avLst/>
          </a:prstGeom>
          <a:noFill/>
          <a:ln>
            <a:noFill/>
          </a:ln>
        </p:spPr>
      </p:pic>
      <p:pic>
        <p:nvPicPr>
          <p:cNvPr id="9" name="Picture 8" descr="Macintosh HD:Users:h2ogirlswims:Desktop:nervecells4.jpeg"/>
          <p:cNvPicPr/>
          <p:nvPr/>
        </p:nvPicPr>
        <p:blipFill>
          <a:blip r:embed="rId6">
            <a:extLst>
              <a:ext uri="{28A0092B-C50C-407E-A947-70E740481C1C}">
                <a14:useLocalDpi xmlns:a14="http://schemas.microsoft.com/office/drawing/2010/main" val="0"/>
              </a:ext>
            </a:extLst>
          </a:blip>
          <a:srcRect/>
          <a:stretch>
            <a:fillRect/>
          </a:stretch>
        </p:blipFill>
        <p:spPr bwMode="auto">
          <a:xfrm>
            <a:off x="6418132" y="3668683"/>
            <a:ext cx="2518897" cy="2777309"/>
          </a:xfrm>
          <a:prstGeom prst="rect">
            <a:avLst/>
          </a:prstGeom>
          <a:noFill/>
          <a:ln>
            <a:noFill/>
          </a:ln>
        </p:spPr>
      </p:pic>
      <p:pic>
        <p:nvPicPr>
          <p:cNvPr id="10" name="Picture 9" descr="Macintosh HD:Users:h2ogirlswims:Desktop:fatcells2.jpg"/>
          <p:cNvPicPr/>
          <p:nvPr/>
        </p:nvPicPr>
        <p:blipFill>
          <a:blip r:embed="rId7">
            <a:extLst>
              <a:ext uri="{28A0092B-C50C-407E-A947-70E740481C1C}">
                <a14:useLocalDpi xmlns:a14="http://schemas.microsoft.com/office/drawing/2010/main" val="0"/>
              </a:ext>
            </a:extLst>
          </a:blip>
          <a:srcRect/>
          <a:stretch>
            <a:fillRect/>
          </a:stretch>
        </p:blipFill>
        <p:spPr bwMode="auto">
          <a:xfrm>
            <a:off x="6418132" y="1540150"/>
            <a:ext cx="2518897" cy="1874665"/>
          </a:xfrm>
          <a:prstGeom prst="rect">
            <a:avLst/>
          </a:prstGeom>
          <a:noFill/>
          <a:ln>
            <a:noFill/>
          </a:ln>
        </p:spPr>
      </p:pic>
      <p:sp>
        <p:nvSpPr>
          <p:cNvPr id="11" name="Round Diagonal Corner Rectangle 10"/>
          <p:cNvSpPr/>
          <p:nvPr/>
        </p:nvSpPr>
        <p:spPr>
          <a:xfrm>
            <a:off x="281930" y="263109"/>
            <a:ext cx="4903170" cy="1660472"/>
          </a:xfrm>
          <a:prstGeom prst="round2Diag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grpSp>
        <p:nvGrpSpPr>
          <p:cNvPr id="12" name="Group 11"/>
          <p:cNvGrpSpPr/>
          <p:nvPr/>
        </p:nvGrpSpPr>
        <p:grpSpPr>
          <a:xfrm>
            <a:off x="5561096" y="281998"/>
            <a:ext cx="3227838" cy="597303"/>
            <a:chOff x="5561096" y="244318"/>
            <a:chExt cx="3227838" cy="597303"/>
          </a:xfrm>
        </p:grpSpPr>
        <p:sp>
          <p:nvSpPr>
            <p:cNvPr id="13" name="Rectangle 12"/>
            <p:cNvSpPr/>
            <p:nvPr/>
          </p:nvSpPr>
          <p:spPr>
            <a:xfrm>
              <a:off x="6394540" y="244318"/>
              <a:ext cx="645406" cy="597303"/>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14" name="Rectangle 13"/>
            <p:cNvSpPr/>
            <p:nvPr/>
          </p:nvSpPr>
          <p:spPr>
            <a:xfrm>
              <a:off x="7294051" y="244318"/>
              <a:ext cx="620699" cy="597303"/>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15" name="Rectangle 14"/>
            <p:cNvSpPr/>
            <p:nvPr/>
          </p:nvSpPr>
          <p:spPr>
            <a:xfrm>
              <a:off x="8207075" y="244318"/>
              <a:ext cx="581859" cy="563880"/>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16" name="Rectangle 15"/>
            <p:cNvSpPr/>
            <p:nvPr/>
          </p:nvSpPr>
          <p:spPr>
            <a:xfrm>
              <a:off x="5561096" y="248491"/>
              <a:ext cx="596209" cy="593130"/>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grpSp>
      <p:sp>
        <p:nvSpPr>
          <p:cNvPr id="17" name="TextBox 16"/>
          <p:cNvSpPr txBox="1"/>
          <p:nvPr/>
        </p:nvSpPr>
        <p:spPr>
          <a:xfrm>
            <a:off x="500707" y="464018"/>
            <a:ext cx="4237686" cy="1200329"/>
          </a:xfrm>
          <a:prstGeom prst="rect">
            <a:avLst/>
          </a:prstGeom>
          <a:noFill/>
        </p:spPr>
        <p:txBody>
          <a:bodyPr wrap="square" rtlCol="0">
            <a:spAutoFit/>
          </a:bodyPr>
          <a:lstStyle/>
          <a:p>
            <a:pPr algn="ctr"/>
            <a:r>
              <a:rPr lang="en-US" sz="3600" dirty="0" smtClean="0">
                <a:latin typeface="American Typewriter"/>
                <a:cs typeface="American Typewriter"/>
              </a:rPr>
              <a:t>Cells Come in all Shapes and Sizes!</a:t>
            </a:r>
            <a:endParaRPr lang="en-US" sz="3600" dirty="0">
              <a:latin typeface="American Typewriter"/>
              <a:cs typeface="American Typewriter"/>
            </a:endParaRPr>
          </a:p>
        </p:txBody>
      </p:sp>
      <p:sp>
        <p:nvSpPr>
          <p:cNvPr id="18" name="TextBox 17"/>
          <p:cNvSpPr txBox="1"/>
          <p:nvPr/>
        </p:nvSpPr>
        <p:spPr>
          <a:xfrm>
            <a:off x="1434848" y="2218137"/>
            <a:ext cx="1903041" cy="1754327"/>
          </a:xfrm>
          <a:prstGeom prst="rect">
            <a:avLst/>
          </a:prstGeom>
          <a:noFill/>
        </p:spPr>
        <p:txBody>
          <a:bodyPr wrap="square" rtlCol="0">
            <a:spAutoFit/>
          </a:bodyPr>
          <a:lstStyle/>
          <a:p>
            <a:pPr algn="ctr"/>
            <a:r>
              <a:rPr lang="en-US" dirty="0" smtClean="0">
                <a:latin typeface="Chalkduster"/>
                <a:cs typeface="Chalkduster"/>
              </a:rPr>
              <a:t>Here are some REAL life images of cells under a Microscope!</a:t>
            </a:r>
            <a:endParaRPr lang="en-US" dirty="0">
              <a:latin typeface="Chalkduster"/>
              <a:cs typeface="Chalkduster"/>
            </a:endParaRPr>
          </a:p>
        </p:txBody>
      </p:sp>
      <p:grpSp>
        <p:nvGrpSpPr>
          <p:cNvPr id="24" name="Group 23"/>
          <p:cNvGrpSpPr/>
          <p:nvPr/>
        </p:nvGrpSpPr>
        <p:grpSpPr>
          <a:xfrm>
            <a:off x="5185100" y="1984199"/>
            <a:ext cx="1124947" cy="1116066"/>
            <a:chOff x="5185100" y="1984199"/>
            <a:chExt cx="1124947" cy="1116066"/>
          </a:xfrm>
        </p:grpSpPr>
        <p:sp>
          <p:nvSpPr>
            <p:cNvPr id="20" name="Oval 19"/>
            <p:cNvSpPr/>
            <p:nvPr/>
          </p:nvSpPr>
          <p:spPr>
            <a:xfrm>
              <a:off x="5185100" y="1984199"/>
              <a:ext cx="1124947" cy="1116066"/>
            </a:xfrm>
            <a:prstGeom prst="ellipse">
              <a:avLst/>
            </a:prstGeom>
            <a:solidFill>
              <a:schemeClr val="accent6">
                <a:lumMod val="40000"/>
                <a:lumOff val="60000"/>
              </a:schemeClr>
            </a:solidFill>
            <a:ln/>
          </p:spPr>
          <p:style>
            <a:lnRef idx="3">
              <a:schemeClr val="lt1"/>
            </a:lnRef>
            <a:fillRef idx="1">
              <a:schemeClr val="accent6"/>
            </a:fillRef>
            <a:effectRef idx="1">
              <a:schemeClr val="accent6"/>
            </a:effectRef>
            <a:fontRef idx="minor">
              <a:schemeClr val="lt1"/>
            </a:fontRef>
          </p:style>
          <p:txBody>
            <a:bodyPr/>
            <a:lstStyle/>
            <a:p>
              <a:endParaRPr lang="en-US"/>
            </a:p>
          </p:txBody>
        </p:sp>
        <p:sp>
          <p:nvSpPr>
            <p:cNvPr id="23" name="TextBox 22"/>
            <p:cNvSpPr txBox="1"/>
            <p:nvPr/>
          </p:nvSpPr>
          <p:spPr>
            <a:xfrm>
              <a:off x="5309296" y="2217847"/>
              <a:ext cx="848009" cy="584776"/>
            </a:xfrm>
            <a:prstGeom prst="rect">
              <a:avLst/>
            </a:prstGeom>
            <a:noFill/>
          </p:spPr>
          <p:txBody>
            <a:bodyPr wrap="square" rtlCol="0">
              <a:spAutoFit/>
            </a:bodyPr>
            <a:lstStyle/>
            <a:p>
              <a:pPr algn="ctr"/>
              <a:r>
                <a:rPr lang="en-US" sz="1600" b="1" dirty="0" smtClean="0">
                  <a:solidFill>
                    <a:schemeClr val="bg1"/>
                  </a:solidFill>
                  <a:latin typeface="Courier New"/>
                  <a:cs typeface="Courier New"/>
                </a:rPr>
                <a:t>Blood Cells</a:t>
              </a:r>
              <a:endParaRPr lang="en-US" sz="1600" b="1" dirty="0">
                <a:solidFill>
                  <a:schemeClr val="bg1"/>
                </a:solidFill>
                <a:latin typeface="Courier New"/>
                <a:cs typeface="Courier New"/>
              </a:endParaRPr>
            </a:p>
          </p:txBody>
        </p:sp>
      </p:grpSp>
      <p:grpSp>
        <p:nvGrpSpPr>
          <p:cNvPr id="25" name="Group 24"/>
          <p:cNvGrpSpPr/>
          <p:nvPr/>
        </p:nvGrpSpPr>
        <p:grpSpPr>
          <a:xfrm>
            <a:off x="8019053" y="1254181"/>
            <a:ext cx="1124947" cy="1116066"/>
            <a:chOff x="5185100" y="1984199"/>
            <a:chExt cx="1124947" cy="1116066"/>
          </a:xfrm>
        </p:grpSpPr>
        <p:sp>
          <p:nvSpPr>
            <p:cNvPr id="26" name="Oval 25"/>
            <p:cNvSpPr/>
            <p:nvPr/>
          </p:nvSpPr>
          <p:spPr>
            <a:xfrm>
              <a:off x="5185100" y="1984199"/>
              <a:ext cx="1124947" cy="1116066"/>
            </a:xfrm>
            <a:prstGeom prst="ellipse">
              <a:avLst/>
            </a:prstGeom>
            <a:solidFill>
              <a:srgbClr val="FF9C5E"/>
            </a:solidFill>
            <a:ln/>
          </p:spPr>
          <p:style>
            <a:lnRef idx="3">
              <a:schemeClr val="lt1"/>
            </a:lnRef>
            <a:fillRef idx="1">
              <a:schemeClr val="accent6"/>
            </a:fillRef>
            <a:effectRef idx="1">
              <a:schemeClr val="accent6"/>
            </a:effectRef>
            <a:fontRef idx="minor">
              <a:schemeClr val="lt1"/>
            </a:fontRef>
          </p:style>
          <p:txBody>
            <a:bodyPr/>
            <a:lstStyle/>
            <a:p>
              <a:endParaRPr lang="en-US"/>
            </a:p>
          </p:txBody>
        </p:sp>
        <p:sp>
          <p:nvSpPr>
            <p:cNvPr id="27" name="TextBox 26"/>
            <p:cNvSpPr txBox="1"/>
            <p:nvPr/>
          </p:nvSpPr>
          <p:spPr>
            <a:xfrm>
              <a:off x="5309296" y="2217847"/>
              <a:ext cx="848009" cy="584776"/>
            </a:xfrm>
            <a:prstGeom prst="rect">
              <a:avLst/>
            </a:prstGeom>
            <a:noFill/>
          </p:spPr>
          <p:txBody>
            <a:bodyPr wrap="square" rtlCol="0">
              <a:spAutoFit/>
            </a:bodyPr>
            <a:lstStyle/>
            <a:p>
              <a:pPr algn="ctr"/>
              <a:r>
                <a:rPr lang="en-US" sz="1600" b="1" dirty="0" smtClean="0">
                  <a:solidFill>
                    <a:schemeClr val="bg1"/>
                  </a:solidFill>
                  <a:latin typeface="Courier New"/>
                  <a:cs typeface="Courier New"/>
                </a:rPr>
                <a:t>Fat Cells</a:t>
              </a:r>
              <a:endParaRPr lang="en-US" sz="1600" b="1" dirty="0">
                <a:solidFill>
                  <a:schemeClr val="bg1"/>
                </a:solidFill>
                <a:latin typeface="Courier New"/>
                <a:cs typeface="Courier New"/>
              </a:endParaRPr>
            </a:p>
          </p:txBody>
        </p:sp>
      </p:grpSp>
      <p:grpSp>
        <p:nvGrpSpPr>
          <p:cNvPr id="28" name="Group 27"/>
          <p:cNvGrpSpPr/>
          <p:nvPr/>
        </p:nvGrpSpPr>
        <p:grpSpPr>
          <a:xfrm>
            <a:off x="6293300" y="5563092"/>
            <a:ext cx="1124947" cy="1116066"/>
            <a:chOff x="5185100" y="1984199"/>
            <a:chExt cx="1124947" cy="1116066"/>
          </a:xfrm>
          <a:solidFill>
            <a:srgbClr val="7AD25E"/>
          </a:solidFill>
        </p:grpSpPr>
        <p:sp>
          <p:nvSpPr>
            <p:cNvPr id="29" name="Oval 28"/>
            <p:cNvSpPr/>
            <p:nvPr/>
          </p:nvSpPr>
          <p:spPr>
            <a:xfrm>
              <a:off x="5185100" y="1984199"/>
              <a:ext cx="1124947" cy="1116066"/>
            </a:xfrm>
            <a:prstGeom prst="ellipse">
              <a:avLst/>
            </a:prstGeom>
            <a:grpFill/>
            <a:ln/>
          </p:spPr>
          <p:style>
            <a:lnRef idx="3">
              <a:schemeClr val="lt1"/>
            </a:lnRef>
            <a:fillRef idx="1">
              <a:schemeClr val="accent6"/>
            </a:fillRef>
            <a:effectRef idx="1">
              <a:schemeClr val="accent6"/>
            </a:effectRef>
            <a:fontRef idx="minor">
              <a:schemeClr val="lt1"/>
            </a:fontRef>
          </p:style>
          <p:txBody>
            <a:bodyPr/>
            <a:lstStyle/>
            <a:p>
              <a:endParaRPr lang="en-US"/>
            </a:p>
          </p:txBody>
        </p:sp>
        <p:sp>
          <p:nvSpPr>
            <p:cNvPr id="30" name="TextBox 29"/>
            <p:cNvSpPr txBox="1"/>
            <p:nvPr/>
          </p:nvSpPr>
          <p:spPr>
            <a:xfrm>
              <a:off x="5309296" y="2217847"/>
              <a:ext cx="848009" cy="584776"/>
            </a:xfrm>
            <a:prstGeom prst="rect">
              <a:avLst/>
            </a:prstGeom>
            <a:grpFill/>
          </p:spPr>
          <p:txBody>
            <a:bodyPr wrap="square" rtlCol="0">
              <a:spAutoFit/>
            </a:bodyPr>
            <a:lstStyle/>
            <a:p>
              <a:pPr algn="ctr"/>
              <a:r>
                <a:rPr lang="en-US" sz="1600" b="1" dirty="0" smtClean="0">
                  <a:solidFill>
                    <a:schemeClr val="bg1"/>
                  </a:solidFill>
                  <a:latin typeface="Courier New"/>
                  <a:cs typeface="Courier New"/>
                </a:rPr>
                <a:t>Nerve Cells</a:t>
              </a:r>
              <a:endParaRPr lang="en-US" sz="1600" b="1" dirty="0">
                <a:solidFill>
                  <a:schemeClr val="bg1"/>
                </a:solidFill>
                <a:latin typeface="Courier New"/>
                <a:cs typeface="Courier New"/>
              </a:endParaRPr>
            </a:p>
          </p:txBody>
        </p:sp>
      </p:grpSp>
      <p:grpSp>
        <p:nvGrpSpPr>
          <p:cNvPr id="31" name="Group 30"/>
          <p:cNvGrpSpPr/>
          <p:nvPr/>
        </p:nvGrpSpPr>
        <p:grpSpPr>
          <a:xfrm>
            <a:off x="3070769" y="4251194"/>
            <a:ext cx="1124947" cy="1116066"/>
            <a:chOff x="5185100" y="1984199"/>
            <a:chExt cx="1124947" cy="1116066"/>
          </a:xfrm>
          <a:solidFill>
            <a:srgbClr val="8279CB"/>
          </a:solidFill>
        </p:grpSpPr>
        <p:sp>
          <p:nvSpPr>
            <p:cNvPr id="32" name="Oval 31"/>
            <p:cNvSpPr/>
            <p:nvPr/>
          </p:nvSpPr>
          <p:spPr>
            <a:xfrm>
              <a:off x="5185100" y="1984199"/>
              <a:ext cx="1124947" cy="1116066"/>
            </a:xfrm>
            <a:prstGeom prst="ellipse">
              <a:avLst/>
            </a:prstGeom>
            <a:grpFill/>
            <a:ln/>
          </p:spPr>
          <p:style>
            <a:lnRef idx="3">
              <a:schemeClr val="lt1"/>
            </a:lnRef>
            <a:fillRef idx="1">
              <a:schemeClr val="accent6"/>
            </a:fillRef>
            <a:effectRef idx="1">
              <a:schemeClr val="accent6"/>
            </a:effectRef>
            <a:fontRef idx="minor">
              <a:schemeClr val="lt1"/>
            </a:fontRef>
          </p:style>
          <p:txBody>
            <a:bodyPr/>
            <a:lstStyle/>
            <a:p>
              <a:endParaRPr lang="en-US"/>
            </a:p>
          </p:txBody>
        </p:sp>
        <p:sp>
          <p:nvSpPr>
            <p:cNvPr id="33" name="TextBox 32"/>
            <p:cNvSpPr txBox="1"/>
            <p:nvPr/>
          </p:nvSpPr>
          <p:spPr>
            <a:xfrm>
              <a:off x="5309296" y="2217847"/>
              <a:ext cx="848009" cy="584776"/>
            </a:xfrm>
            <a:prstGeom prst="rect">
              <a:avLst/>
            </a:prstGeom>
            <a:grpFill/>
          </p:spPr>
          <p:txBody>
            <a:bodyPr wrap="square" rtlCol="0">
              <a:spAutoFit/>
            </a:bodyPr>
            <a:lstStyle/>
            <a:p>
              <a:pPr algn="ctr"/>
              <a:r>
                <a:rPr lang="en-US" sz="1600" b="1" dirty="0" smtClean="0">
                  <a:solidFill>
                    <a:schemeClr val="bg1"/>
                  </a:solidFill>
                  <a:latin typeface="Courier New"/>
                  <a:cs typeface="Courier New"/>
                </a:rPr>
                <a:t>Bone Cells</a:t>
              </a:r>
              <a:endParaRPr lang="en-US" sz="1600" b="1" dirty="0">
                <a:solidFill>
                  <a:schemeClr val="bg1"/>
                </a:solidFill>
                <a:latin typeface="Courier New"/>
                <a:cs typeface="Courier New"/>
              </a:endParaRPr>
            </a:p>
          </p:txBody>
        </p:sp>
      </p:grpSp>
    </p:spTree>
    <p:extLst>
      <p:ext uri="{BB962C8B-B14F-4D97-AF65-F5344CB8AC3E}">
        <p14:creationId xmlns:p14="http://schemas.microsoft.com/office/powerpoint/2010/main" val="428748474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9892" y="229837"/>
            <a:ext cx="4720855" cy="1321454"/>
            <a:chOff x="179892" y="229837"/>
            <a:chExt cx="3485950" cy="1321454"/>
          </a:xfrm>
        </p:grpSpPr>
        <p:sp>
          <p:nvSpPr>
            <p:cNvPr id="5" name="Round Diagonal Corner Rectangle 4"/>
            <p:cNvSpPr/>
            <p:nvPr/>
          </p:nvSpPr>
          <p:spPr>
            <a:xfrm>
              <a:off x="179892" y="229837"/>
              <a:ext cx="34006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solidFill>
                  <a:scrgbClr r="0" g="0" b="0"/>
                </a:solidFill>
              </a:endParaRPr>
            </a:p>
          </p:txBody>
        </p:sp>
        <p:sp>
          <p:nvSpPr>
            <p:cNvPr id="6" name="TextBox 5"/>
            <p:cNvSpPr txBox="1"/>
            <p:nvPr/>
          </p:nvSpPr>
          <p:spPr>
            <a:xfrm>
              <a:off x="462836" y="484991"/>
              <a:ext cx="3203006" cy="861774"/>
            </a:xfrm>
            <a:prstGeom prst="rect">
              <a:avLst/>
            </a:prstGeom>
            <a:noFill/>
          </p:spPr>
          <p:txBody>
            <a:bodyPr wrap="square" rtlCol="0">
              <a:spAutoFit/>
            </a:bodyPr>
            <a:lstStyle/>
            <a:p>
              <a:r>
                <a:rPr lang="en-US" sz="5000" dirty="0" smtClean="0">
                  <a:solidFill>
                    <a:scrgbClr r="0" g="0" b="0"/>
                  </a:solidFill>
                  <a:latin typeface="American Typewriter"/>
                  <a:cs typeface="American Typewriter"/>
                </a:rPr>
                <a:t>Microscopes</a:t>
              </a:r>
              <a:endParaRPr lang="en-US" sz="5000" dirty="0">
                <a:solidFill>
                  <a:scrgbClr r="0" g="0" b="0"/>
                </a:solidFill>
                <a:latin typeface="American Typewriter"/>
                <a:cs typeface="American Typewriter"/>
              </a:endParaRPr>
            </a:p>
          </p:txBody>
        </p:sp>
      </p:grpSp>
      <p:pic>
        <p:nvPicPr>
          <p:cNvPr id="7" name="Picture 6" descr="Microscope-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4590" y="577246"/>
            <a:ext cx="2564040" cy="3104299"/>
          </a:xfrm>
          <a:prstGeom prst="rect">
            <a:avLst/>
          </a:prstGeom>
        </p:spPr>
      </p:pic>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6878602" y="3848305"/>
            <a:ext cx="2100028" cy="2777274"/>
          </a:xfrm>
          <a:prstGeom prst="rect">
            <a:avLst/>
          </a:prstGeom>
        </p:spPr>
      </p:pic>
      <p:sp>
        <p:nvSpPr>
          <p:cNvPr id="9" name="TextBox 8"/>
          <p:cNvSpPr txBox="1"/>
          <p:nvPr/>
        </p:nvSpPr>
        <p:spPr>
          <a:xfrm>
            <a:off x="179892" y="1680426"/>
            <a:ext cx="6529772" cy="4801315"/>
          </a:xfrm>
          <a:prstGeom prst="rect">
            <a:avLst/>
          </a:prstGeom>
          <a:noFill/>
        </p:spPr>
        <p:txBody>
          <a:bodyPr wrap="square" rtlCol="0">
            <a:spAutoFit/>
          </a:bodyPr>
          <a:lstStyle/>
          <a:p>
            <a:pPr marL="285750" indent="-285750">
              <a:buFont typeface="Arial"/>
              <a:buChar char="•"/>
            </a:pPr>
            <a:r>
              <a:rPr lang="en-US" b="1" dirty="0" smtClean="0">
                <a:solidFill>
                  <a:srgbClr val="FF870F"/>
                </a:solidFill>
              </a:rPr>
              <a:t>Microscopes</a:t>
            </a:r>
            <a:r>
              <a:rPr lang="en-US" dirty="0" smtClean="0"/>
              <a:t> are tools used to help us see things much too small to see with just our eyes. We say that these tiny objects are </a:t>
            </a:r>
            <a:r>
              <a:rPr lang="en-US" i="1" dirty="0" smtClean="0"/>
              <a:t>Microscopic</a:t>
            </a:r>
            <a:r>
              <a:rPr lang="en-US" dirty="0" smtClean="0"/>
              <a:t>.</a:t>
            </a:r>
          </a:p>
          <a:p>
            <a:endParaRPr lang="en-US" dirty="0" smtClean="0"/>
          </a:p>
          <a:p>
            <a:pPr marL="285750" indent="-285750">
              <a:buFont typeface="Arial"/>
              <a:buChar char="•"/>
            </a:pPr>
            <a:r>
              <a:rPr lang="en-US" dirty="0" smtClean="0"/>
              <a:t>Microscopes were first introduced in the 1590’s and have been greatly improved since then. Now microscopes are a staple in the world of modern science. We use many different types of microscopes</a:t>
            </a:r>
            <a:r>
              <a:rPr lang="en-US" b="1" dirty="0" smtClean="0">
                <a:solidFill>
                  <a:srgbClr val="FF0000"/>
                </a:solidFill>
              </a:rPr>
              <a:t>,</a:t>
            </a:r>
            <a:r>
              <a:rPr lang="en-US" dirty="0" smtClean="0"/>
              <a:t> here are two of the major types of microscopes that we use to look at cells:</a:t>
            </a:r>
          </a:p>
          <a:p>
            <a:endParaRPr lang="en-US" dirty="0" smtClean="0"/>
          </a:p>
          <a:p>
            <a:pPr marL="742950" lvl="1" indent="-285750">
              <a:buFont typeface="Arial"/>
              <a:buChar char="•"/>
            </a:pPr>
            <a:r>
              <a:rPr lang="en-US" dirty="0" smtClean="0">
                <a:solidFill>
                  <a:srgbClr val="FF870F"/>
                </a:solidFill>
              </a:rPr>
              <a:t>Optical Microscopes</a:t>
            </a:r>
            <a:r>
              <a:rPr lang="en-US" dirty="0" smtClean="0"/>
              <a:t>: </a:t>
            </a:r>
            <a:r>
              <a:rPr lang="en-US" dirty="0"/>
              <a:t>u</a:t>
            </a:r>
            <a:r>
              <a:rPr lang="en-US" dirty="0" smtClean="0"/>
              <a:t>ses light to allow the viewer to see objects comparable in size to the wavelength of visible light (around 550 nanometers)</a:t>
            </a:r>
            <a:r>
              <a:rPr lang="en-US" b="1" dirty="0" smtClean="0">
                <a:solidFill>
                  <a:srgbClr val="FF0000"/>
                </a:solidFill>
              </a:rPr>
              <a:t>.</a:t>
            </a:r>
          </a:p>
          <a:p>
            <a:pPr marL="742950" lvl="1" indent="-285750">
              <a:buFont typeface="Arial"/>
              <a:buChar char="•"/>
            </a:pPr>
            <a:r>
              <a:rPr lang="en-US" dirty="0" smtClean="0">
                <a:solidFill>
                  <a:srgbClr val="FF870F"/>
                </a:solidFill>
              </a:rPr>
              <a:t>Electron Microscopes</a:t>
            </a:r>
            <a:r>
              <a:rPr lang="en-US" dirty="0" smtClean="0"/>
              <a:t>: uses electron beams to resolve images 10, 100, and even 1000 times smaller than light microscopes</a:t>
            </a:r>
            <a:r>
              <a:rPr lang="en-US" b="1" dirty="0" smtClean="0">
                <a:solidFill>
                  <a:srgbClr val="FF0000"/>
                </a:solidFill>
              </a:rPr>
              <a:t>.</a:t>
            </a:r>
          </a:p>
        </p:txBody>
      </p:sp>
    </p:spTree>
    <p:extLst>
      <p:ext uri="{BB962C8B-B14F-4D97-AF65-F5344CB8AC3E}">
        <p14:creationId xmlns:p14="http://schemas.microsoft.com/office/powerpoint/2010/main" val="1393332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9892" y="229837"/>
            <a:ext cx="4347283" cy="1321454"/>
            <a:chOff x="179892" y="229837"/>
            <a:chExt cx="3400691" cy="1321454"/>
          </a:xfrm>
        </p:grpSpPr>
        <p:sp>
          <p:nvSpPr>
            <p:cNvPr id="5" name="Round Diagonal Corner Rectangle 4"/>
            <p:cNvSpPr/>
            <p:nvPr/>
          </p:nvSpPr>
          <p:spPr>
            <a:xfrm>
              <a:off x="179892" y="229837"/>
              <a:ext cx="34006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770164" y="432319"/>
              <a:ext cx="2492557" cy="861774"/>
            </a:xfrm>
            <a:prstGeom prst="rect">
              <a:avLst/>
            </a:prstGeom>
            <a:noFill/>
          </p:spPr>
          <p:txBody>
            <a:bodyPr wrap="square" rtlCol="0">
              <a:spAutoFit/>
            </a:bodyPr>
            <a:lstStyle/>
            <a:p>
              <a:r>
                <a:rPr lang="en-US" sz="5000" dirty="0" smtClean="0">
                  <a:latin typeface="American Typewriter"/>
                  <a:cs typeface="American Typewriter"/>
                </a:rPr>
                <a:t>Fat Cells</a:t>
              </a:r>
              <a:endParaRPr lang="en-US" sz="5000" dirty="0">
                <a:latin typeface="American Typewriter"/>
                <a:cs typeface="American Typewriter"/>
              </a:endParaRPr>
            </a:p>
          </p:txBody>
        </p:sp>
      </p:grpSp>
      <p:pic>
        <p:nvPicPr>
          <p:cNvPr id="7" name="Picture 6" descr="Macintosh HD:Users:h2ogirlswims:Desktop:fatcells2.jpg"/>
          <p:cNvPicPr/>
          <p:nvPr/>
        </p:nvPicPr>
        <p:blipFill>
          <a:blip r:embed="rId3">
            <a:extLst>
              <a:ext uri="{28A0092B-C50C-407E-A947-70E740481C1C}">
                <a14:useLocalDpi xmlns:a14="http://schemas.microsoft.com/office/drawing/2010/main" val="0"/>
              </a:ext>
            </a:extLst>
          </a:blip>
          <a:srcRect/>
          <a:stretch>
            <a:fillRect/>
          </a:stretch>
        </p:blipFill>
        <p:spPr bwMode="auto">
          <a:xfrm>
            <a:off x="6283662" y="4286626"/>
            <a:ext cx="2518897" cy="1874665"/>
          </a:xfrm>
          <a:prstGeom prst="rect">
            <a:avLst/>
          </a:prstGeom>
          <a:noFill/>
          <a:ln>
            <a:noFill/>
          </a:ln>
        </p:spPr>
      </p:pic>
      <p:sp>
        <p:nvSpPr>
          <p:cNvPr id="2" name="TextBox 1"/>
          <p:cNvSpPr txBox="1"/>
          <p:nvPr/>
        </p:nvSpPr>
        <p:spPr>
          <a:xfrm>
            <a:off x="320730" y="2180706"/>
            <a:ext cx="5542207" cy="3416320"/>
          </a:xfrm>
          <a:prstGeom prst="rect">
            <a:avLst/>
          </a:prstGeom>
          <a:noFill/>
        </p:spPr>
        <p:txBody>
          <a:bodyPr wrap="square" rtlCol="0">
            <a:spAutoFit/>
          </a:bodyPr>
          <a:lstStyle/>
          <a:p>
            <a:r>
              <a:rPr lang="en-US" b="1" dirty="0" smtClean="0">
                <a:solidFill>
                  <a:srgbClr val="FF870F"/>
                </a:solidFill>
              </a:rPr>
              <a:t>Fat Cells</a:t>
            </a:r>
            <a:r>
              <a:rPr lang="en-US" dirty="0" smtClean="0"/>
              <a:t>, also known as Adipose Cells, have several jobs in the body including:</a:t>
            </a:r>
          </a:p>
          <a:p>
            <a:endParaRPr lang="en-US" dirty="0"/>
          </a:p>
          <a:p>
            <a:pPr marL="285750" indent="-285750">
              <a:buFont typeface="Arial"/>
              <a:buChar char="•"/>
            </a:pPr>
            <a:r>
              <a:rPr lang="en-US" i="1" dirty="0" smtClean="0"/>
              <a:t>Energy Storage</a:t>
            </a:r>
            <a:r>
              <a:rPr lang="en-US" dirty="0" smtClean="0"/>
              <a:t>: In conditions where the body uses a lot of energy or has not consumed enough food</a:t>
            </a:r>
            <a:r>
              <a:rPr lang="en-US" dirty="0"/>
              <a:t>,</a:t>
            </a:r>
            <a:r>
              <a:rPr lang="en-US" dirty="0" smtClean="0"/>
              <a:t> it can use fat stored in fat cells to provide energy.</a:t>
            </a:r>
          </a:p>
          <a:p>
            <a:endParaRPr lang="en-US" dirty="0" smtClean="0"/>
          </a:p>
          <a:p>
            <a:pPr marL="285750" indent="-285750">
              <a:buFont typeface="Arial"/>
              <a:buChar char="•"/>
            </a:pPr>
            <a:r>
              <a:rPr lang="en-US" i="1" dirty="0" smtClean="0"/>
              <a:t>Temperature Regulation</a:t>
            </a:r>
            <a:r>
              <a:rPr lang="en-US" dirty="0" smtClean="0"/>
              <a:t>: Fat Cells surround the body’s muscles and organs</a:t>
            </a:r>
            <a:r>
              <a:rPr lang="en-US" dirty="0">
                <a:solidFill>
                  <a:srgbClr val="000000"/>
                </a:solidFill>
              </a:rPr>
              <a:t>,</a:t>
            </a:r>
            <a:r>
              <a:rPr lang="en-US" dirty="0" smtClean="0"/>
              <a:t> which helps protect them and keep them at the right temperature.</a:t>
            </a:r>
          </a:p>
        </p:txBody>
      </p:sp>
      <p:pic>
        <p:nvPicPr>
          <p:cNvPr id="3" name="Picture 2" descr="wav.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1827" y="2015268"/>
            <a:ext cx="2770732" cy="1845865"/>
          </a:xfrm>
          <a:prstGeom prst="rect">
            <a:avLst/>
          </a:prstGeom>
        </p:spPr>
      </p:pic>
    </p:spTree>
    <p:extLst>
      <p:ext uri="{BB962C8B-B14F-4D97-AF65-F5344CB8AC3E}">
        <p14:creationId xmlns:p14="http://schemas.microsoft.com/office/powerpoint/2010/main" val="1020057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9892" y="229837"/>
            <a:ext cx="4793587" cy="1321454"/>
            <a:chOff x="179892" y="229837"/>
            <a:chExt cx="3400691" cy="1321454"/>
          </a:xfrm>
        </p:grpSpPr>
        <p:sp>
          <p:nvSpPr>
            <p:cNvPr id="5" name="Round Diagonal Corner Rectangle 4"/>
            <p:cNvSpPr/>
            <p:nvPr/>
          </p:nvSpPr>
          <p:spPr>
            <a:xfrm>
              <a:off x="179892" y="229837"/>
              <a:ext cx="34006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494573" y="432319"/>
              <a:ext cx="2938986" cy="861774"/>
            </a:xfrm>
            <a:prstGeom prst="rect">
              <a:avLst/>
            </a:prstGeom>
            <a:noFill/>
          </p:spPr>
          <p:txBody>
            <a:bodyPr wrap="square" rtlCol="0">
              <a:spAutoFit/>
            </a:bodyPr>
            <a:lstStyle/>
            <a:p>
              <a:pPr algn="ctr"/>
              <a:r>
                <a:rPr lang="en-US" sz="5000" dirty="0" smtClean="0">
                  <a:latin typeface="American Typewriter"/>
                  <a:cs typeface="American Typewriter"/>
                </a:rPr>
                <a:t>Nerve Cells</a:t>
              </a:r>
              <a:endParaRPr lang="en-US" sz="5000" dirty="0">
                <a:latin typeface="American Typewriter"/>
                <a:cs typeface="American Typewriter"/>
              </a:endParaRPr>
            </a:p>
          </p:txBody>
        </p:sp>
      </p:grpSp>
      <p:pic>
        <p:nvPicPr>
          <p:cNvPr id="7" name="Picture 6" descr="Macintosh HD:Users:h2ogirlswims:Desktop:nervecells4.jpeg"/>
          <p:cNvPicPr/>
          <p:nvPr/>
        </p:nvPicPr>
        <p:blipFill>
          <a:blip r:embed="rId3">
            <a:extLst>
              <a:ext uri="{28A0092B-C50C-407E-A947-70E740481C1C}">
                <a14:useLocalDpi xmlns:a14="http://schemas.microsoft.com/office/drawing/2010/main" val="0"/>
              </a:ext>
            </a:extLst>
          </a:blip>
          <a:srcRect/>
          <a:stretch>
            <a:fillRect/>
          </a:stretch>
        </p:blipFill>
        <p:spPr bwMode="auto">
          <a:xfrm>
            <a:off x="6313544" y="782116"/>
            <a:ext cx="2518897" cy="2777309"/>
          </a:xfrm>
          <a:prstGeom prst="rect">
            <a:avLst/>
          </a:prstGeom>
          <a:noFill/>
          <a:ln>
            <a:noFill/>
          </a:ln>
        </p:spPr>
      </p:pic>
      <p:sp>
        <p:nvSpPr>
          <p:cNvPr id="8" name="TextBox 7"/>
          <p:cNvSpPr txBox="1"/>
          <p:nvPr/>
        </p:nvSpPr>
        <p:spPr>
          <a:xfrm>
            <a:off x="179892" y="3908915"/>
            <a:ext cx="8787707" cy="2708433"/>
          </a:xfrm>
          <a:prstGeom prst="rect">
            <a:avLst/>
          </a:prstGeom>
          <a:noFill/>
        </p:spPr>
        <p:txBody>
          <a:bodyPr wrap="square" rtlCol="0">
            <a:spAutoFit/>
          </a:bodyPr>
          <a:lstStyle/>
          <a:p>
            <a:r>
              <a:rPr lang="en-US" sz="1700" b="1" dirty="0" smtClean="0">
                <a:solidFill>
                  <a:srgbClr val="FF870F"/>
                </a:solidFill>
              </a:rPr>
              <a:t>Nerve Cells</a:t>
            </a:r>
            <a:r>
              <a:rPr lang="en-US" sz="1700" dirty="0" smtClean="0"/>
              <a:t>, or Neurons, are the communication network between the brain and the rest of the body.</a:t>
            </a:r>
          </a:p>
          <a:p>
            <a:endParaRPr lang="en-US" sz="1700" dirty="0" smtClean="0"/>
          </a:p>
          <a:p>
            <a:pPr marL="285750" indent="-285750">
              <a:buFont typeface="Arial"/>
              <a:buChar char="•"/>
            </a:pPr>
            <a:r>
              <a:rPr lang="en-US" sz="1700" dirty="0"/>
              <a:t>When </a:t>
            </a:r>
            <a:r>
              <a:rPr lang="en-US" sz="1700" dirty="0" smtClean="0"/>
              <a:t>a Nerve Cell is stimulated (by touch, heat, light), the Dendrites send a signal through the </a:t>
            </a:r>
            <a:r>
              <a:rPr lang="en-US" sz="1700" dirty="0" smtClean="0">
                <a:solidFill>
                  <a:srgbClr val="000000"/>
                </a:solidFill>
              </a:rPr>
              <a:t>Axon</a:t>
            </a:r>
            <a:r>
              <a:rPr lang="en-US" sz="1700" dirty="0" smtClean="0"/>
              <a:t>, which is then sent either to other nerves, muscles, or glands.</a:t>
            </a:r>
          </a:p>
          <a:p>
            <a:endParaRPr lang="en-US" sz="1700" dirty="0" smtClean="0"/>
          </a:p>
          <a:p>
            <a:pPr marL="285750" indent="-285750">
              <a:buFont typeface="Arial"/>
              <a:buChar char="•"/>
            </a:pPr>
            <a:r>
              <a:rPr lang="en-US" sz="1700" dirty="0" smtClean="0"/>
              <a:t>For example, if you touch a hot surface, the Nerve Cells in your hand send signals to your brain telling it that your arm muscles need to contract and pull your hand away from danger.</a:t>
            </a:r>
            <a:endParaRPr lang="en-US" sz="1700" dirty="0"/>
          </a:p>
        </p:txBody>
      </p:sp>
      <p:pic>
        <p:nvPicPr>
          <p:cNvPr id="9" name="Picture 8" descr="nervecell.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892" y="1654024"/>
            <a:ext cx="6093976" cy="2236876"/>
          </a:xfrm>
          <a:prstGeom prst="rect">
            <a:avLst/>
          </a:prstGeom>
        </p:spPr>
      </p:pic>
    </p:spTree>
    <p:extLst>
      <p:ext uri="{BB962C8B-B14F-4D97-AF65-F5344CB8AC3E}">
        <p14:creationId xmlns:p14="http://schemas.microsoft.com/office/powerpoint/2010/main" val="36416944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7998</TotalTime>
  <Words>5143</Words>
  <Application>Microsoft Macintosh PowerPoint</Application>
  <PresentationFormat>On-screen Show (4:3)</PresentationFormat>
  <Paragraphs>371</Paragraphs>
  <Slides>36</Slides>
  <Notes>26</Notes>
  <HiddenSlides>0</HiddenSlides>
  <MMClips>0</MMClips>
  <ScaleCrop>false</ScaleCrop>
  <HeadingPairs>
    <vt:vector size="4" baseType="variant">
      <vt:variant>
        <vt:lpstr>Theme</vt:lpstr>
      </vt:variant>
      <vt:variant>
        <vt:i4>2</vt:i4>
      </vt:variant>
      <vt:variant>
        <vt:lpstr>Slide Titles</vt:lpstr>
      </vt:variant>
      <vt:variant>
        <vt:i4>36</vt:i4>
      </vt:variant>
    </vt:vector>
  </HeadingPairs>
  <TitlesOfParts>
    <vt:vector size="38" baseType="lpstr">
      <vt:lpstr>Breeze</vt:lpstr>
      <vt:lpstr>Angles</vt:lpstr>
      <vt:lpstr>CELLS</vt:lpstr>
      <vt:lpstr>Building Blocks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Sources</vt:lpstr>
    </vt:vector>
  </TitlesOfParts>
  <Company>GEICO Insurance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Lily Hummer</dc:creator>
  <cp:lastModifiedBy>Lily Hummer</cp:lastModifiedBy>
  <cp:revision>218</cp:revision>
  <dcterms:created xsi:type="dcterms:W3CDTF">2014-06-03T19:00:42Z</dcterms:created>
  <dcterms:modified xsi:type="dcterms:W3CDTF">2014-07-30T15:30:01Z</dcterms:modified>
</cp:coreProperties>
</file>